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480" r:id="rId3"/>
    <p:sldId id="2481" r:id="rId4"/>
    <p:sldId id="359" r:id="rId5"/>
    <p:sldId id="2512" r:id="rId6"/>
    <p:sldId id="2455" r:id="rId7"/>
    <p:sldId id="2487" r:id="rId8"/>
    <p:sldId id="2441" r:id="rId9"/>
    <p:sldId id="2495" r:id="rId10"/>
    <p:sldId id="2458" r:id="rId11"/>
    <p:sldId id="2459" r:id="rId12"/>
    <p:sldId id="2467" r:id="rId13"/>
    <p:sldId id="2456" r:id="rId14"/>
    <p:sldId id="2498" r:id="rId15"/>
    <p:sldId id="2497" r:id="rId16"/>
    <p:sldId id="2465" r:id="rId17"/>
    <p:sldId id="2462" r:id="rId18"/>
    <p:sldId id="2471" r:id="rId19"/>
    <p:sldId id="2501" r:id="rId20"/>
    <p:sldId id="2503" r:id="rId21"/>
    <p:sldId id="2504" r:id="rId22"/>
    <p:sldId id="2499" r:id="rId23"/>
    <p:sldId id="2472" r:id="rId24"/>
    <p:sldId id="2509" r:id="rId25"/>
    <p:sldId id="2506" r:id="rId26"/>
    <p:sldId id="2486" r:id="rId27"/>
    <p:sldId id="2484" r:id="rId28"/>
    <p:sldId id="2505" r:id="rId29"/>
    <p:sldId id="2508" r:id="rId30"/>
    <p:sldId id="2513" r:id="rId31"/>
    <p:sldId id="2147480240" r:id="rId32"/>
    <p:sldId id="2147480221" r:id="rId33"/>
    <p:sldId id="282" r:id="rId34"/>
    <p:sldId id="2510" r:id="rId35"/>
    <p:sldId id="2511" r:id="rId36"/>
    <p:sldId id="2482"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4475" userDrawn="1">
          <p15:clr>
            <a:srgbClr val="A4A3A4"/>
          </p15:clr>
        </p15:guide>
        <p15:guide id="3" orient="horz" pos="358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060F55-831E-ED69-4B3B-A7D610BB41F0}" name="Marisa Orlando" initials="MO" userId="Marisa Orland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2649"/>
    <a:srgbClr val="FFFF66"/>
    <a:srgbClr val="7F1B89"/>
    <a:srgbClr val="FFFF99"/>
    <a:srgbClr val="5A1361"/>
    <a:srgbClr val="FFFF00"/>
    <a:srgbClr val="633075"/>
    <a:srgbClr val="909090"/>
    <a:srgbClr val="DFC6E8"/>
    <a:srgbClr val="1390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1" autoAdjust="0"/>
    <p:restoredTop sz="64498" autoAdjust="0"/>
  </p:normalViewPr>
  <p:slideViewPr>
    <p:cSldViewPr snapToGrid="0">
      <p:cViewPr varScale="1">
        <p:scale>
          <a:sx n="63" d="100"/>
          <a:sy n="63" d="100"/>
        </p:scale>
        <p:origin x="2480" y="472"/>
      </p:cViewPr>
      <p:guideLst>
        <p:guide orient="horz" pos="663"/>
        <p:guide pos="4475"/>
        <p:guide orient="horz" pos="3589"/>
      </p:guideLst>
    </p:cSldViewPr>
  </p:slideViewPr>
  <p:notesTextViewPr>
    <p:cViewPr>
      <p:scale>
        <a:sx n="1" d="1"/>
        <a:sy n="1" d="1"/>
      </p:scale>
      <p:origin x="0" y="0"/>
    </p:cViewPr>
  </p:notesTextViewPr>
  <p:sorterViewPr>
    <p:cViewPr>
      <p:scale>
        <a:sx n="100" d="100"/>
        <a:sy n="100" d="100"/>
      </p:scale>
      <p:origin x="0" y="-87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A15C0-FA93-4EBB-AC5D-4726E8E47B2A}" type="datetimeFigureOut">
              <a:rPr lang="it-IT" smtClean="0"/>
              <a:t>25/09/25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59B8B-6393-466E-92DA-6DA57410A3F3}" type="slidenum">
              <a:rPr lang="it-IT" smtClean="0"/>
              <a:t>‹N›</a:t>
            </a:fld>
            <a:endParaRPr lang="it-IT"/>
          </a:p>
        </p:txBody>
      </p:sp>
    </p:spTree>
    <p:extLst>
      <p:ext uri="{BB962C8B-B14F-4D97-AF65-F5344CB8AC3E}">
        <p14:creationId xmlns:p14="http://schemas.microsoft.com/office/powerpoint/2010/main" val="375027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1</a:t>
            </a:fld>
            <a:endParaRPr lang="it-IT"/>
          </a:p>
        </p:txBody>
      </p:sp>
    </p:spTree>
    <p:extLst>
      <p:ext uri="{BB962C8B-B14F-4D97-AF65-F5344CB8AC3E}">
        <p14:creationId xmlns:p14="http://schemas.microsoft.com/office/powerpoint/2010/main" val="370267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r>
              <a:rPr lang="it-IT" dirty="0"/>
              <a:t>a chirurgia bariatrica agisce non solo sul peso, ma anche come reset ormonale: riduce l'eccesso di estrogeni e androgeni liberi, ripristina i livelli di LH e FSH, riattiva l'ovulazione e migliora la fertilità femminile. Il corpo "risincronizza" il suo asse ipotalamo-ipofisi-ovaio (HPO), portando a cicli mestruali regolari e maggiori probabilità di concepimento.</a:t>
            </a:r>
          </a:p>
        </p:txBody>
      </p:sp>
    </p:spTree>
    <p:extLst>
      <p:ext uri="{BB962C8B-B14F-4D97-AF65-F5344CB8AC3E}">
        <p14:creationId xmlns:p14="http://schemas.microsoft.com/office/powerpoint/2010/main" val="2778856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a:t>Aumento di SHBG: un livello più elevato di SHBG migliora la biodisponibilità ormonale e riduce gli androgeni liberi, alleviando i sintomi della PCOS</a:t>
            </a:r>
          </a:p>
          <a:p>
            <a:pPr eaLnBrk="1" hangingPunct="1"/>
            <a:r>
              <a:rPr lang="it-IT" dirty="0"/>
              <a:t>Riduzione del testosterone totale e libero: dovuta al miglioramento della sensibilità all'insulina e alla diminuzione della conversione periferica degli androgeni.</a:t>
            </a:r>
          </a:p>
        </p:txBody>
      </p:sp>
    </p:spTree>
    <p:extLst>
      <p:ext uri="{BB962C8B-B14F-4D97-AF65-F5344CB8AC3E}">
        <p14:creationId xmlns:p14="http://schemas.microsoft.com/office/powerpoint/2010/main" val="51551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Chirurgia bariatrica e risultati sulla fertilità:</a:t>
            </a:r>
            <a:r>
              <a:rPr lang="it-IT" baseline="0" dirty="0"/>
              <a:t> </a:t>
            </a:r>
            <a:r>
              <a:rPr lang="it-IT" dirty="0"/>
              <a:t>non tutti </a:t>
            </a:r>
            <a:r>
              <a:rPr lang="it-IT" baseline="0" dirty="0"/>
              <a:t> </a:t>
            </a:r>
            <a:r>
              <a:rPr lang="it-IT" dirty="0"/>
              <a:t>gli studi hanno mostrato benefici nei risultati sulla fertilità</a:t>
            </a:r>
          </a:p>
          <a:p>
            <a:r>
              <a:rPr lang="it-IT" dirty="0"/>
              <a:t>Studi di </a:t>
            </a:r>
            <a:r>
              <a:rPr lang="it-IT" dirty="0" err="1"/>
              <a:t>Legro</a:t>
            </a:r>
            <a:r>
              <a:rPr lang="it-IT" dirty="0"/>
              <a:t> et al. (2012), Neto et al. (2012) hanno scoperto che la chirurgia bariatrica non ha migliorato significativamente la fertilità nei rispettivi gruppi di pazienti.</a:t>
            </a:r>
          </a:p>
          <a:p>
            <a:endParaRPr lang="it-IT" dirty="0"/>
          </a:p>
          <a:p>
            <a:r>
              <a:rPr lang="it-IT" dirty="0"/>
              <a:t>Alcune ricerche, come quelle di </a:t>
            </a:r>
            <a:r>
              <a:rPr lang="it-IT" dirty="0" err="1"/>
              <a:t>Christofolini</a:t>
            </a:r>
            <a:r>
              <a:rPr lang="it-IT" dirty="0"/>
              <a:t> et al. (2013) e </a:t>
            </a:r>
            <a:r>
              <a:rPr lang="it-IT" dirty="0" err="1"/>
              <a:t>Grzegorczyk</a:t>
            </a:r>
            <a:r>
              <a:rPr lang="it-IT" dirty="0"/>
              <a:t>-Martin et al. (2020), hanno scoperto che l'infertilità maschile, le patologie tubariche e le cause idiopatiche erano comuni tra i pazienti sottoposti a chirurgia bariatrica.</a:t>
            </a:r>
          </a:p>
          <a:p>
            <a:r>
              <a:rPr lang="it-IT" dirty="0"/>
              <a:t>(Questo sottolinea l'importanza di esami completi per l'infertilità e, possibilmente, di terapie di procreazione assistita per le persone che non concepiscono naturalmente dopo l'intervento chirurgico).</a:t>
            </a:r>
          </a:p>
          <a:p>
            <a:r>
              <a:rPr lang="it-IT" dirty="0"/>
              <a:t>Questa diversità dimostra che il ripristino della fertilità può essere influenzato da fattori aggiuntivi come il grado di disfunzione endocrina e </a:t>
            </a:r>
            <a:r>
              <a:rPr lang="it-IT" dirty="0" err="1"/>
              <a:t>emetabolica</a:t>
            </a:r>
            <a:r>
              <a:rPr lang="it-IT" dirty="0"/>
              <a:t> di base</a:t>
            </a:r>
            <a:r>
              <a:rPr lang="it-IT" baseline="0" dirty="0"/>
              <a:t> </a:t>
            </a:r>
            <a:r>
              <a:rPr lang="it-IT" dirty="0"/>
              <a:t>e l'efficacia della riduzione del peso post-chirurgica</a:t>
            </a:r>
          </a:p>
        </p:txBody>
      </p:sp>
      <p:sp>
        <p:nvSpPr>
          <p:cNvPr id="4" name="Segnaposto numero diapositiva 3"/>
          <p:cNvSpPr>
            <a:spLocks noGrp="1"/>
          </p:cNvSpPr>
          <p:nvPr>
            <p:ph type="sldNum" sz="quarter" idx="10"/>
          </p:nvPr>
        </p:nvSpPr>
        <p:spPr/>
        <p:txBody>
          <a:bodyPr/>
          <a:lstStyle/>
          <a:p>
            <a:fld id="{B7359B8B-6393-466E-92DA-6DA57410A3F3}" type="slidenum">
              <a:rPr lang="it-IT" smtClean="0"/>
              <a:t>12</a:t>
            </a:fld>
            <a:endParaRPr lang="it-IT"/>
          </a:p>
        </p:txBody>
      </p:sp>
    </p:spTree>
    <p:extLst>
      <p:ext uri="{BB962C8B-B14F-4D97-AF65-F5344CB8AC3E}">
        <p14:creationId xmlns:p14="http://schemas.microsoft.com/office/powerpoint/2010/main" val="4104898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a:t>Numerosi studi (</a:t>
            </a:r>
            <a:r>
              <a:rPr lang="it-IT" dirty="0" err="1"/>
              <a:t>Nilsson‑Condori</a:t>
            </a:r>
            <a:r>
              <a:rPr lang="it-IT" dirty="0"/>
              <a:t> et al. 2018; </a:t>
            </a:r>
            <a:r>
              <a:rPr lang="it-IT" dirty="0" err="1"/>
              <a:t>Sahab</a:t>
            </a:r>
            <a:r>
              <a:rPr lang="it-IT" dirty="0"/>
              <a:t> Al </a:t>
            </a:r>
            <a:r>
              <a:rPr lang="it-IT" dirty="0" err="1"/>
              <a:t>Kabbi</a:t>
            </a:r>
            <a:r>
              <a:rPr lang="it-IT" dirty="0"/>
              <a:t> et al. 2018; </a:t>
            </a:r>
            <a:r>
              <a:rPr lang="it-IT" dirty="0" err="1"/>
              <a:t>Vincentelli</a:t>
            </a:r>
            <a:r>
              <a:rPr lang="it-IT" dirty="0"/>
              <a:t> et al. 2018; </a:t>
            </a:r>
            <a:r>
              <a:rPr lang="it-IT" dirty="0" err="1"/>
              <a:t>Samarasinghe</a:t>
            </a:r>
            <a:r>
              <a:rPr lang="it-IT" dirty="0"/>
              <a:t> et al. 2024) hanno documentato un calo significativo dei livelli di AMH (ormone </a:t>
            </a:r>
            <a:r>
              <a:rPr lang="it-IT" dirty="0" err="1"/>
              <a:t>antimulleriano</a:t>
            </a:r>
            <a:r>
              <a:rPr lang="it-IT" dirty="0"/>
              <a:t>) dopo interventi di chirurgia bariatrica .</a:t>
            </a:r>
          </a:p>
          <a:p>
            <a:pPr eaLnBrk="1" hangingPunct="1"/>
            <a:r>
              <a:rPr lang="it-IT" dirty="0"/>
              <a:t> Poiché l’AMH è un indicatore di riserva ovarica, questa diminuzione solleva legittimi dubbi riguardo la funzionalità riproduttiva a lungo termine, soprattutto per le donne che pianificano una gravidanza in età più avanzata.</a:t>
            </a:r>
          </a:p>
          <a:p>
            <a:pPr eaLnBrk="1" hangingPunct="1"/>
            <a:r>
              <a:rPr lang="it-IT" dirty="0"/>
              <a:t>Alcune donne, nonostante la riduzione, continuano a concepire naturalmente. Valutazione individuale necessaria – Potrebbe rendersi utile un monitoraggio mirato del profilo ormonale e della riserva ovarica, specialmente in chi desidera una gravidanza post-operatoria in età matura.</a:t>
            </a:r>
          </a:p>
          <a:p>
            <a:pPr eaLnBrk="1" hangingPunct="1"/>
            <a:r>
              <a:rPr lang="it-IT" dirty="0"/>
              <a:t>dopo la chirurgia, consigliabile seguire l’AMH e altri parametri (es. AFC conta</a:t>
            </a:r>
            <a:r>
              <a:rPr lang="it-IT" baseline="0" dirty="0"/>
              <a:t> dei follicoli antrali</a:t>
            </a:r>
            <a:r>
              <a:rPr lang="it-IT" dirty="0"/>
              <a:t>), valutare la qualità </a:t>
            </a:r>
            <a:r>
              <a:rPr lang="it-IT" dirty="0" err="1"/>
              <a:t>ovocitaria</a:t>
            </a:r>
            <a:r>
              <a:rPr lang="it-IT" dirty="0"/>
              <a:t> e, se del caso, considerare strategie come il congelamento </a:t>
            </a:r>
            <a:r>
              <a:rPr lang="it-IT" dirty="0" err="1"/>
              <a:t>ovocitario</a:t>
            </a:r>
            <a:r>
              <a:rPr lang="it-IT" dirty="0"/>
              <a:t>.</a:t>
            </a:r>
          </a:p>
        </p:txBody>
      </p:sp>
    </p:spTree>
    <p:extLst>
      <p:ext uri="{BB962C8B-B14F-4D97-AF65-F5344CB8AC3E}">
        <p14:creationId xmlns:p14="http://schemas.microsoft.com/office/powerpoint/2010/main" val="371660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a:t>Grzegorczyk-Martin et al. (2020) tecniche</a:t>
            </a:r>
            <a:r>
              <a:rPr lang="it-IT" baseline="0" dirty="0"/>
              <a:t> di riproduzione </a:t>
            </a:r>
            <a:r>
              <a:rPr lang="it-IT" baseline="0" dirty="0" err="1"/>
              <a:t>assistitita</a:t>
            </a:r>
            <a:endParaRPr lang="it-IT" dirty="0"/>
          </a:p>
          <a:p>
            <a:pPr eaLnBrk="1" hangingPunct="1"/>
            <a:r>
              <a:rPr lang="it-IT" dirty="0"/>
              <a:t>hanno osservato che le donne sottoposte a chirurgia bariatrica presentavano </a:t>
            </a:r>
            <a:r>
              <a:rPr lang="it-IT" sz="1400" b="1" dirty="0"/>
              <a:t>rese embrionali e tassi di fecondazione </a:t>
            </a:r>
            <a:r>
              <a:rPr lang="it-IT" dirty="0"/>
              <a:t>superiori rispetto ai controlli obesi con BMI corrispondente. </a:t>
            </a:r>
          </a:p>
          <a:p>
            <a:pPr eaLnBrk="1" hangingPunct="1"/>
            <a:r>
              <a:rPr lang="it-IT" dirty="0"/>
              <a:t>Ciò suggerisce che la perdita di peso</a:t>
            </a:r>
            <a:r>
              <a:rPr lang="it-IT" baseline="0" dirty="0"/>
              <a:t> </a:t>
            </a:r>
            <a:r>
              <a:rPr lang="it-IT" dirty="0"/>
              <a:t>promuove la reattività ovarica all'</a:t>
            </a:r>
            <a:r>
              <a:rPr lang="it-IT" dirty="0" err="1"/>
              <a:t>iperstimolazione</a:t>
            </a:r>
            <a:r>
              <a:rPr lang="it-IT" dirty="0"/>
              <a:t> ovarica controllata (COH) [47]. Questa</a:t>
            </a:r>
          </a:p>
          <a:p>
            <a:pPr eaLnBrk="1" hangingPunct="1"/>
            <a:r>
              <a:rPr lang="it-IT" dirty="0"/>
              <a:t>conclusione sottolinea la necessità di ulteriori ricerche sulle implicazioni riproduttive a lungo termine della chirurgia bariatrica, in particolare sul suo impatto sulla qualità degli ovociti, sulla ricettività endometriale e sui tassi di impianto.</a:t>
            </a:r>
          </a:p>
        </p:txBody>
      </p:sp>
    </p:spTree>
    <p:extLst>
      <p:ext uri="{BB962C8B-B14F-4D97-AF65-F5344CB8AC3E}">
        <p14:creationId xmlns:p14="http://schemas.microsoft.com/office/powerpoint/2010/main" val="321262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chirurgia bariatrica </a:t>
            </a:r>
            <a:r>
              <a:rPr lang="it-IT" dirty="0" err="1"/>
              <a:t>esrcita</a:t>
            </a:r>
            <a:r>
              <a:rPr lang="it-IT" baseline="0" dirty="0"/>
              <a:t> </a:t>
            </a:r>
            <a:r>
              <a:rPr lang="it-IT" dirty="0"/>
              <a:t>'influenza significativa sugli esiti della gravidanza, inclusa la salute della madre e del feto.</a:t>
            </a:r>
          </a:p>
          <a:p>
            <a:r>
              <a:rPr lang="it-IT" dirty="0"/>
              <a:t>Esiste una complessa interazione tra riduzione del peso, miglioramenti metabolici e probabili carenze alimentari, tutti fattori che possono influire sui problemi della gravidanza.</a:t>
            </a:r>
          </a:p>
          <a:p>
            <a:r>
              <a:rPr lang="it-IT" dirty="0"/>
              <a:t>I cambiamenti più evidenti includono tassi inferiori di</a:t>
            </a:r>
          </a:p>
          <a:p>
            <a:endParaRPr lang="it-IT" dirty="0"/>
          </a:p>
          <a:p>
            <a:r>
              <a:rPr lang="it-IT" dirty="0"/>
              <a:t>diabete mellito gestazionale (GDM) e </a:t>
            </a:r>
            <a:r>
              <a:rPr lang="it-IT" dirty="0" err="1"/>
              <a:t>preeclampsia</a:t>
            </a:r>
            <a:r>
              <a:rPr lang="it-IT" dirty="0"/>
              <a:t>,</a:t>
            </a:r>
          </a:p>
          <a:p>
            <a:r>
              <a:rPr lang="it-IT" dirty="0"/>
              <a:t>maggiore rischio di ritardo</a:t>
            </a:r>
            <a:r>
              <a:rPr lang="it-IT" baseline="0" dirty="0"/>
              <a:t> </a:t>
            </a:r>
            <a:r>
              <a:rPr lang="it-IT" dirty="0"/>
              <a:t> della crescita intrauterina (IUGR),</a:t>
            </a:r>
          </a:p>
          <a:p>
            <a:r>
              <a:rPr lang="it-IT" dirty="0"/>
              <a:t>neonati piccoli per l'età gestazionale (SGA),</a:t>
            </a:r>
          </a:p>
          <a:p>
            <a:r>
              <a:rPr lang="it-IT" dirty="0"/>
              <a:t>carenze di micronutrienti che possono contribuire a problemi di sviluppo fetale.</a:t>
            </a:r>
          </a:p>
        </p:txBody>
      </p:sp>
      <p:sp>
        <p:nvSpPr>
          <p:cNvPr id="4" name="Segnaposto numero diapositiva 3"/>
          <p:cNvSpPr>
            <a:spLocks noGrp="1"/>
          </p:cNvSpPr>
          <p:nvPr>
            <p:ph type="sldNum" sz="quarter" idx="5"/>
          </p:nvPr>
        </p:nvSpPr>
        <p:spPr/>
        <p:txBody>
          <a:bodyPr/>
          <a:lstStyle/>
          <a:p>
            <a:fld id="{B7359B8B-6393-466E-92DA-6DA57410A3F3}" type="slidenum">
              <a:rPr lang="it-IT" smtClean="0"/>
              <a:t>15</a:t>
            </a:fld>
            <a:endParaRPr lang="it-IT"/>
          </a:p>
        </p:txBody>
      </p:sp>
    </p:spTree>
    <p:extLst>
      <p:ext uri="{BB962C8B-B14F-4D97-AF65-F5344CB8AC3E}">
        <p14:creationId xmlns:p14="http://schemas.microsoft.com/office/powerpoint/2010/main" val="4031319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.Gli studi hanno costantemente rilevato una minore incidenza di diabete mellito gestazionale, come previsto dai miglioramenti nella sensibilità all'insulina e nella perdita di peso dopo interventi di chirurgia bariatrica</a:t>
            </a:r>
          </a:p>
          <a:p>
            <a:r>
              <a:rPr lang="it-IT" dirty="0"/>
              <a:t>Bilenka et al. (1995) e </a:t>
            </a:r>
            <a:r>
              <a:rPr lang="it-IT" dirty="0" err="1"/>
              <a:t>Jacamon</a:t>
            </a:r>
            <a:r>
              <a:rPr lang="it-IT" dirty="0"/>
              <a:t> et al. (2020) hanno riscontrato significative riduzioni dei tassi di diabete mellito gestazionale (GDM) nei pazienti post-operatori rispetto ai controlli obesi, con quest'ultimo studio che ha riportato un calo dal 44% nei controlli al 12% nei pazienti post-operatori.</a:t>
            </a:r>
          </a:p>
          <a:p>
            <a:endParaRPr lang="it-IT" dirty="0"/>
          </a:p>
          <a:p>
            <a:r>
              <a:rPr lang="it-IT" dirty="0" err="1"/>
              <a:t>Snoek</a:t>
            </a:r>
            <a:r>
              <a:rPr lang="it-IT" dirty="0"/>
              <a:t> et al. (2023) e </a:t>
            </a:r>
            <a:r>
              <a:rPr lang="it-IT" dirty="0" err="1"/>
              <a:t>Joly</a:t>
            </a:r>
            <a:r>
              <a:rPr lang="it-IT" dirty="0"/>
              <a:t> et al. (2024) non hanno riscontrato differenze significative nel rischio di GDM.</a:t>
            </a:r>
          </a:p>
          <a:p>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16</a:t>
            </a:fld>
            <a:endParaRPr lang="it-IT"/>
          </a:p>
        </p:txBody>
      </p:sp>
    </p:spTree>
    <p:extLst>
      <p:ext uri="{BB962C8B-B14F-4D97-AF65-F5344CB8AC3E}">
        <p14:creationId xmlns:p14="http://schemas.microsoft.com/office/powerpoint/2010/main" val="1032325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a:t>Gli effetti della chirurgia bariatrica sulle malattie ipertensive durante la gravidanza sembrano essere contrastanti.</a:t>
            </a:r>
          </a:p>
          <a:p>
            <a:pPr eaLnBrk="1" hangingPunct="1"/>
            <a:r>
              <a:rPr lang="it-IT" dirty="0" err="1"/>
              <a:t>Karadag</a:t>
            </a:r>
            <a:r>
              <a:rPr lang="it-IT" dirty="0"/>
              <a:t> et al. (2020) hanno scoperto che i tassi di </a:t>
            </a:r>
            <a:r>
              <a:rPr lang="it-IT" dirty="0" err="1"/>
              <a:t>preeclampsia</a:t>
            </a:r>
            <a:r>
              <a:rPr lang="it-IT" dirty="0"/>
              <a:t> erano ragionevolmente stabili tra i gruppi di ricerca.</a:t>
            </a:r>
          </a:p>
          <a:p>
            <a:pPr eaLnBrk="1" hangingPunct="1"/>
            <a:endParaRPr lang="it-IT" dirty="0"/>
          </a:p>
          <a:p>
            <a:pPr eaLnBrk="1" hangingPunct="1"/>
            <a:r>
              <a:rPr lang="it-IT" dirty="0" err="1"/>
              <a:t>Yau</a:t>
            </a:r>
            <a:r>
              <a:rPr lang="it-IT" dirty="0"/>
              <a:t> et al. (2017) hanno riscontrato tassi identici di </a:t>
            </a:r>
            <a:r>
              <a:rPr lang="it-IT" dirty="0" err="1"/>
              <a:t>preeclampsia</a:t>
            </a:r>
            <a:r>
              <a:rPr lang="it-IT" dirty="0"/>
              <a:t> nelle donne che avevano concepito entro due anni dall'intervento e in quelle che avevano concepito più tardi.</a:t>
            </a:r>
          </a:p>
          <a:p>
            <a:pPr eaLnBrk="1" hangingPunct="1"/>
            <a:endParaRPr lang="it-IT" dirty="0"/>
          </a:p>
          <a:p>
            <a:pPr eaLnBrk="1" hangingPunct="1"/>
            <a:r>
              <a:rPr lang="it-IT" dirty="0" err="1"/>
              <a:t>Sheiner</a:t>
            </a:r>
            <a:r>
              <a:rPr lang="it-IT" dirty="0"/>
              <a:t> et al. (2011) hanno scoperto che le donne che avevano concepito entro 12 mesi dall'intervento presentavano un tasso di </a:t>
            </a:r>
            <a:r>
              <a:rPr lang="it-IT" dirty="0" err="1"/>
              <a:t>preeclampsia</a:t>
            </a:r>
            <a:r>
              <a:rPr lang="it-IT" dirty="0"/>
              <a:t> leggermente superiore rispetto a quelle che avevano concepito più tardi, il che indica che il momento del concepimento può aumentare il rischio di ipertensione.</a:t>
            </a:r>
          </a:p>
        </p:txBody>
      </p:sp>
    </p:spTree>
    <p:extLst>
      <p:ext uri="{BB962C8B-B14F-4D97-AF65-F5344CB8AC3E}">
        <p14:creationId xmlns:p14="http://schemas.microsoft.com/office/powerpoint/2010/main" val="1967945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Tasso di aborto spontaneo dopo chirurgia bariatrica</a:t>
            </a:r>
          </a:p>
          <a:p>
            <a:r>
              <a:rPr lang="it-IT" dirty="0"/>
              <a:t>Bilenka et al. (1995) hanno scoperto che il tasso di aborto spontaneo è sceso dal 38,9% prima dell'intervento al 7,1% dopo l'intervento, mentre </a:t>
            </a:r>
            <a:r>
              <a:rPr lang="it-IT" dirty="0" err="1"/>
              <a:t>Alatishe</a:t>
            </a:r>
            <a:r>
              <a:rPr lang="it-IT" dirty="0"/>
              <a:t> et al. (2013) hanno osservato un calo del tasso di aborto spontaneo dal 20,7% prima dell'intervento al 3,6% dopo l'intervento.</a:t>
            </a:r>
          </a:p>
          <a:p>
            <a:r>
              <a:rPr lang="it-IT" dirty="0"/>
              <a:t>Marceau et al. (2004) hanno scoperto che il tasso di aborto spontaneo è aumentato dal 21,6% prima dell'intervento al 26% dopo l'intervento, ma Goldman et al. (2016) hanno osservato che le gravidanze post-RYGB presentavano tassi di aborto spontaneo più elevati rispetto ai controlli (OR = 9,81).</a:t>
            </a:r>
          </a:p>
          <a:p>
            <a:r>
              <a:rPr lang="it-IT" dirty="0"/>
              <a:t>Cruz et al. (2019) hanno scoperto che i tassi di aborto spontaneo variavano a seconda dell'intervallo di tempo successivo all'intervento chirurgico, con i tassi più elevati riscontrati nel gruppo che aveva concepito tra 12 e 24 mesi dopo l'intervento chirurgico (47,6%)</a:t>
            </a:r>
          </a:p>
          <a:p>
            <a:r>
              <a:rPr lang="it-IT" dirty="0"/>
              <a:t>Questi dati indicano che, sebbene la chirurgia bariatrica possa aumentare la fertilità, è fondamentale monitorare le pazienti per possibili problemi di gravidanza, soprattutto nel periodo post-operatorio precoce.</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017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a:t>Risultati contrastanti mostrano che caratteristiche individuali delle pazienti, come perdita di peso, malassorbimento e aderenza alla terapia con integratori alimentari, possono avere un impatto significativo sul rischio di IUGR e di anomalie congenite.</a:t>
            </a:r>
          </a:p>
          <a:p>
            <a:pPr eaLnBrk="1" hangingPunct="1"/>
            <a:r>
              <a:rPr lang="it-IT" dirty="0"/>
              <a:t>Marceau et al. (2004) hanno scoperto un aumento considerevole</a:t>
            </a:r>
          </a:p>
          <a:p>
            <a:pPr eaLnBrk="1" hangingPunct="1"/>
            <a:r>
              <a:rPr lang="it-IT" dirty="0"/>
              <a:t>nei tassi di IUGR dopo l'intervento chirurgico, passati dal 3,1% al 9,6%, e un aumento delle malformazioni congenite dal 2,6% prima dell'intervento al 4,2% dopo l'intervento. Questo aumento dimostra che, sebbene la chirurgia bariatrica migliori la salute metabolica materna complessiva, può comportare uno sviluppo fetale più scadente a causa della minore disponibilità di cibo materno.</a:t>
            </a:r>
          </a:p>
          <a:p>
            <a:pPr eaLnBrk="1" hangingPunct="1"/>
            <a:endParaRPr lang="it-IT" dirty="0"/>
          </a:p>
        </p:txBody>
      </p:sp>
    </p:spTree>
    <p:extLst>
      <p:ext uri="{BB962C8B-B14F-4D97-AF65-F5344CB8AC3E}">
        <p14:creationId xmlns:p14="http://schemas.microsoft.com/office/powerpoint/2010/main" val="250892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Recentemente</a:t>
            </a:r>
            <a:r>
              <a:rPr lang="en-US" dirty="0"/>
              <a:t> </a:t>
            </a:r>
            <a:r>
              <a:rPr lang="en-US" dirty="0" err="1"/>
              <a:t>si</a:t>
            </a:r>
            <a:r>
              <a:rPr lang="en-US" dirty="0"/>
              <a:t> </a:t>
            </a:r>
            <a:r>
              <a:rPr lang="en-US" dirty="0" err="1"/>
              <a:t>parla</a:t>
            </a:r>
            <a:r>
              <a:rPr lang="en-US" dirty="0"/>
              <a:t> </a:t>
            </a:r>
            <a:r>
              <a:rPr lang="en-US" dirty="0" err="1"/>
              <a:t>sempre</a:t>
            </a:r>
            <a:r>
              <a:rPr lang="en-US" dirty="0"/>
              <a:t> </a:t>
            </a:r>
            <a:r>
              <a:rPr lang="en-US" dirty="0" err="1"/>
              <a:t>piu</a:t>
            </a:r>
            <a:r>
              <a:rPr lang="en-US" baseline="0" dirty="0"/>
              <a:t> di </a:t>
            </a:r>
            <a:r>
              <a:rPr lang="en-US" baseline="0" dirty="0" err="1"/>
              <a:t>medicina</a:t>
            </a:r>
            <a:r>
              <a:rPr lang="en-US" baseline="0" dirty="0"/>
              <a:t> di </a:t>
            </a:r>
            <a:r>
              <a:rPr lang="en-US" baseline="0" dirty="0" err="1"/>
              <a:t>genere</a:t>
            </a: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Il </a:t>
            </a:r>
            <a:r>
              <a:rPr lang="en-US" baseline="0" dirty="0" err="1"/>
              <a:t>grande</a:t>
            </a:r>
            <a:r>
              <a:rPr lang="en-US" baseline="0" dirty="0"/>
              <a:t> </a:t>
            </a:r>
            <a:r>
              <a:rPr lang="en-US" baseline="0" dirty="0" err="1"/>
              <a:t>merito</a:t>
            </a:r>
            <a:r>
              <a:rPr lang="en-US" baseline="0" dirty="0"/>
              <a:t> di </a:t>
            </a:r>
            <a:r>
              <a:rPr lang="en-US" baseline="0" dirty="0" err="1"/>
              <a:t>questa</a:t>
            </a:r>
            <a:r>
              <a:rPr lang="en-US" baseline="0" dirty="0"/>
              <a:t> </a:t>
            </a:r>
            <a:r>
              <a:rPr lang="en-US" baseline="0" dirty="0" err="1"/>
              <a:t>disciplina</a:t>
            </a:r>
            <a:r>
              <a:rPr lang="en-US" baseline="0" dirty="0"/>
              <a:t> è </a:t>
            </a:r>
            <a:r>
              <a:rPr lang="en-US" baseline="0" dirty="0" err="1"/>
              <a:t>quello</a:t>
            </a:r>
            <a:r>
              <a:rPr lang="en-US" baseline="0" dirty="0"/>
              <a:t> di aver </a:t>
            </a:r>
            <a:r>
              <a:rPr lang="en-US" baseline="0" dirty="0" err="1"/>
              <a:t>conentrato</a:t>
            </a:r>
            <a:r>
              <a:rPr lang="en-US" baseline="0" dirty="0"/>
              <a:t> </a:t>
            </a:r>
            <a:r>
              <a:rPr lang="en-US" baseline="0" dirty="0" err="1"/>
              <a:t>l’attenzione</a:t>
            </a:r>
            <a:r>
              <a:rPr lang="en-US" baseline="0" dirty="0"/>
              <a:t> </a:t>
            </a:r>
            <a:r>
              <a:rPr lang="en-US" baseline="0" dirty="0" err="1"/>
              <a:t>su</a:t>
            </a:r>
            <a:r>
              <a:rPr lang="en-US" baseline="0" dirty="0"/>
              <a:t> </a:t>
            </a:r>
            <a:r>
              <a:rPr lang="en-US" baseline="0" dirty="0" err="1"/>
              <a:t>una</a:t>
            </a:r>
            <a:r>
              <a:rPr lang="en-US" baseline="0" dirty="0"/>
              <a:t> </a:t>
            </a:r>
            <a:r>
              <a:rPr lang="en-US" baseline="0" dirty="0" err="1"/>
              <a:t>grande</a:t>
            </a:r>
            <a:r>
              <a:rPr lang="en-US" baseline="0" dirty="0"/>
              <a:t> </a:t>
            </a:r>
            <a:r>
              <a:rPr lang="en-US" baseline="0" dirty="0" err="1"/>
              <a:t>verità</a:t>
            </a:r>
            <a:r>
              <a:rPr lang="en-US" baseline="0" dirty="0"/>
              <a:t>: le </a:t>
            </a:r>
            <a:r>
              <a:rPr lang="en-US" baseline="0" dirty="0" err="1"/>
              <a:t>patologie</a:t>
            </a:r>
            <a:r>
              <a:rPr lang="en-US" baseline="0" dirty="0"/>
              <a:t> </a:t>
            </a:r>
            <a:r>
              <a:rPr lang="en-US" baseline="0" dirty="0" err="1"/>
              <a:t>hanno</a:t>
            </a:r>
            <a:r>
              <a:rPr lang="en-US" baseline="0" dirty="0"/>
              <a:t> </a:t>
            </a:r>
            <a:r>
              <a:rPr lang="en-US" baseline="0" dirty="0" err="1"/>
              <a:t>delle</a:t>
            </a:r>
            <a:r>
              <a:rPr lang="en-US" baseline="0" dirty="0"/>
              <a:t> </a:t>
            </a:r>
            <a:r>
              <a:rPr lang="en-US" baseline="0" dirty="0" err="1"/>
              <a:t>basi</a:t>
            </a:r>
            <a:r>
              <a:rPr lang="en-US" baseline="0" dirty="0"/>
              <a:t> </a:t>
            </a:r>
            <a:r>
              <a:rPr lang="en-US" baseline="0" dirty="0" err="1"/>
              <a:t>fisiopatologiche</a:t>
            </a:r>
            <a:r>
              <a:rPr lang="en-US" baseline="0" dirty="0"/>
              <a:t>, </a:t>
            </a:r>
            <a:r>
              <a:rPr lang="en-US" baseline="0" dirty="0" err="1"/>
              <a:t>defli</a:t>
            </a:r>
            <a:r>
              <a:rPr lang="en-US" baseline="0" dirty="0"/>
              <a:t> </a:t>
            </a:r>
            <a:r>
              <a:rPr lang="en-US" baseline="0" dirty="0" err="1"/>
              <a:t>aspetti</a:t>
            </a:r>
            <a:r>
              <a:rPr lang="en-US" baseline="0" dirty="0"/>
              <a:t> </a:t>
            </a:r>
            <a:r>
              <a:rPr lang="en-US" baseline="0" dirty="0" err="1"/>
              <a:t>clinici</a:t>
            </a:r>
            <a:r>
              <a:rPr lang="en-US" baseline="0" dirty="0"/>
              <a:t> e </a:t>
            </a:r>
            <a:r>
              <a:rPr lang="en-US" baseline="0" dirty="0" err="1"/>
              <a:t>delle</a:t>
            </a:r>
            <a:r>
              <a:rPr lang="en-US" baseline="0" dirty="0"/>
              <a:t> </a:t>
            </a:r>
            <a:r>
              <a:rPr lang="en-US" baseline="0" dirty="0" err="1"/>
              <a:t>implicazioni</a:t>
            </a:r>
            <a:r>
              <a:rPr lang="en-US" baseline="0" dirty="0"/>
              <a:t> diverse </a:t>
            </a:r>
            <a:r>
              <a:rPr lang="en-US" baseline="0" dirty="0" err="1"/>
              <a:t>negli</a:t>
            </a:r>
            <a:r>
              <a:rPr lang="en-US" baseline="0" dirty="0"/>
              <a:t> </a:t>
            </a:r>
            <a:r>
              <a:rPr lang="en-US" baseline="0" dirty="0" err="1"/>
              <a:t>uomini</a:t>
            </a:r>
            <a:r>
              <a:rPr lang="en-US" baseline="0" dirty="0"/>
              <a:t> e </a:t>
            </a:r>
            <a:r>
              <a:rPr lang="en-US" baseline="0" dirty="0" err="1"/>
              <a:t>nelle</a:t>
            </a:r>
            <a:r>
              <a:rPr lang="en-US" baseline="0" dirty="0"/>
              <a:t> </a:t>
            </a:r>
            <a:r>
              <a:rPr lang="en-US" baseline="0" dirty="0" err="1"/>
              <a:t>donne</a:t>
            </a:r>
            <a:r>
              <a:rPr lang="en-US" baseline="0" dirty="0"/>
              <a:t>. E </a:t>
            </a:r>
            <a:r>
              <a:rPr lang="en-US" baseline="0" dirty="0" err="1"/>
              <a:t>questo</a:t>
            </a:r>
            <a:r>
              <a:rPr lang="en-US" baseline="0" dirty="0"/>
              <a:t> è </a:t>
            </a:r>
            <a:r>
              <a:rPr lang="en-US" baseline="0" dirty="0" err="1"/>
              <a:t>particolarmente</a:t>
            </a:r>
            <a:r>
              <a:rPr lang="en-US" baseline="0" dirty="0"/>
              <a:t> </a:t>
            </a:r>
            <a:r>
              <a:rPr lang="en-US" baseline="0" dirty="0" err="1"/>
              <a:t>vero</a:t>
            </a:r>
            <a:r>
              <a:rPr lang="en-US" baseline="0" dirty="0"/>
              <a:t> per l </a:t>
            </a:r>
            <a:r>
              <a:rPr lang="en-US" baseline="0" dirty="0" err="1"/>
              <a:t>obesità</a:t>
            </a:r>
            <a:r>
              <a:rPr lang="en-US" baseline="0" dirty="0"/>
              <a:t> dove per la donna , per la </a:t>
            </a:r>
            <a:r>
              <a:rPr lang="en-US" baseline="0"/>
              <a:t>giovane </a:t>
            </a:r>
            <a:r>
              <a:rPr lang="en-US" baseline="0" dirty="0"/>
              <a:t>donna  l </a:t>
            </a:r>
            <a:r>
              <a:rPr lang="en-US" baseline="0" dirty="0" err="1"/>
              <a:t>obesità</a:t>
            </a:r>
            <a:r>
              <a:rPr lang="en-US" baseline="0" dirty="0"/>
              <a:t> non è </a:t>
            </a:r>
            <a:r>
              <a:rPr lang="en-US" baseline="0" dirty="0" err="1"/>
              <a:t>soltanto</a:t>
            </a:r>
            <a:r>
              <a:rPr lang="en-US" baseline="0" dirty="0"/>
              <a:t> un </a:t>
            </a:r>
            <a:r>
              <a:rPr lang="en-US" baseline="0" dirty="0" err="1"/>
              <a:t>fattore</a:t>
            </a:r>
            <a:r>
              <a:rPr lang="en-US" baseline="0" dirty="0"/>
              <a:t> di </a:t>
            </a:r>
            <a:r>
              <a:rPr lang="en-US" baseline="0" dirty="0" err="1"/>
              <a:t>rischio</a:t>
            </a:r>
            <a:r>
              <a:rPr lang="en-US" baseline="0" dirty="0"/>
              <a:t> per </a:t>
            </a:r>
            <a:r>
              <a:rPr lang="en-US" baseline="0" dirty="0" err="1"/>
              <a:t>patologia</a:t>
            </a:r>
            <a:r>
              <a:rPr lang="en-US" baseline="0" dirty="0"/>
              <a:t> </a:t>
            </a:r>
            <a:r>
              <a:rPr lang="en-US" baseline="0" dirty="0" err="1"/>
              <a:t>cardiovascolare</a:t>
            </a:r>
            <a:r>
              <a:rPr lang="en-US" baseline="0" dirty="0"/>
              <a:t> e </a:t>
            </a:r>
            <a:r>
              <a:rPr lang="en-US" baseline="0" dirty="0" err="1"/>
              <a:t>tumorale</a:t>
            </a:r>
            <a:r>
              <a:rPr lang="en-US" baseline="0" dirty="0"/>
              <a:t>, ma è </a:t>
            </a:r>
            <a:r>
              <a:rPr lang="en-US" baseline="0" dirty="0" err="1"/>
              <a:t>sopratutto</a:t>
            </a:r>
            <a:r>
              <a:rPr lang="en-US" baseline="0" dirty="0"/>
              <a:t> </a:t>
            </a:r>
            <a:r>
              <a:rPr lang="en-US" baseline="0" dirty="0" err="1"/>
              <a:t>l’ostacolo</a:t>
            </a:r>
            <a:r>
              <a:rPr lang="en-US" baseline="0" dirty="0"/>
              <a:t> al </a:t>
            </a:r>
            <a:r>
              <a:rPr lang="en-US" baseline="0" dirty="0" err="1"/>
              <a:t>suo</a:t>
            </a:r>
            <a:r>
              <a:rPr lang="en-US" baseline="0" dirty="0"/>
              <a:t> </a:t>
            </a:r>
            <a:r>
              <a:rPr lang="en-US" baseline="0" dirty="0" err="1"/>
              <a:t>desiderio</a:t>
            </a:r>
            <a:r>
              <a:rPr lang="en-US" baseline="0" dirty="0"/>
              <a:t> </a:t>
            </a:r>
            <a:r>
              <a:rPr lang="en-US" baseline="0" dirty="0" err="1"/>
              <a:t>più</a:t>
            </a:r>
            <a:r>
              <a:rPr lang="en-US" baseline="0" dirty="0"/>
              <a:t> </a:t>
            </a:r>
            <a:r>
              <a:rPr lang="en-US" baseline="0" dirty="0" err="1"/>
              <a:t>grande</a:t>
            </a:r>
            <a:r>
              <a:rPr lang="en-US" baseline="0" dirty="0"/>
              <a:t>: </a:t>
            </a:r>
            <a:r>
              <a:rPr lang="en-US" baseline="0" dirty="0" err="1"/>
              <a:t>quello</a:t>
            </a:r>
            <a:r>
              <a:rPr lang="en-US" baseline="0" dirty="0"/>
              <a:t> di </a:t>
            </a:r>
            <a:r>
              <a:rPr lang="en-US" baseline="0" dirty="0" err="1"/>
              <a:t>diventare</a:t>
            </a:r>
            <a:r>
              <a:rPr lang="en-US" baseline="0" dirty="0"/>
              <a:t> </a:t>
            </a:r>
            <a:r>
              <a:rPr lang="en-US" baseline="0" dirty="0" err="1"/>
              <a:t>madre</a:t>
            </a:r>
            <a:r>
              <a:rPr lang="en-US" baseline="0" dirty="0"/>
              <a:t> </a:t>
            </a:r>
            <a:endParaRPr lang="it-IT" dirty="0"/>
          </a:p>
        </p:txBody>
      </p:sp>
    </p:spTree>
    <p:extLst>
      <p:ext uri="{BB962C8B-B14F-4D97-AF65-F5344CB8AC3E}">
        <p14:creationId xmlns:p14="http://schemas.microsoft.com/office/powerpoint/2010/main" val="3054190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a:t>.</a:t>
            </a:r>
          </a:p>
          <a:p>
            <a:pPr eaLnBrk="1" hangingPunct="1"/>
            <a:r>
              <a:rPr lang="it-IT" dirty="0"/>
              <a:t>Sheiner et al. (2011) non hanno riscontrato differenze significative nell'IUGR tra gravidanze entro 12 mesi dall'intervento chirurgico e quelle avvenute successivamente.</a:t>
            </a:r>
          </a:p>
          <a:p>
            <a:pPr eaLnBrk="1" hangingPunct="1"/>
            <a:endParaRPr lang="it-IT" dirty="0"/>
          </a:p>
          <a:p>
            <a:pPr eaLnBrk="1" hangingPunct="1"/>
            <a:r>
              <a:rPr lang="it-IT" dirty="0"/>
              <a:t>Analogamente, </a:t>
            </a:r>
            <a:r>
              <a:rPr lang="it-IT" dirty="0" err="1"/>
              <a:t>Facchiano</a:t>
            </a:r>
            <a:r>
              <a:rPr lang="it-IT" dirty="0"/>
              <a:t> et al. (2012) hanno riportato solo pochi casi di IUGR in pazienti sottoposte a bendaggio gastrico regolabile laparoscopico (LAGB) e bypass gastrico Roux-en-Y laparoscopico (LRYGB).</a:t>
            </a:r>
          </a:p>
          <a:p>
            <a:pPr eaLnBrk="1" hangingPunct="1"/>
            <a:endParaRPr lang="it-IT" dirty="0"/>
          </a:p>
          <a:p>
            <a:pPr eaLnBrk="1" hangingPunct="1"/>
            <a:r>
              <a:rPr lang="it-IT" dirty="0"/>
              <a:t>Sheiner et al. (2011) non hanno riscontrato differenze significative</a:t>
            </a:r>
          </a:p>
          <a:p>
            <a:pPr eaLnBrk="1" hangingPunct="1"/>
            <a:r>
              <a:rPr lang="it-IT" dirty="0"/>
              <a:t>nei tassi di malformazioni congenite tra le donne che hanno concepito entro 12 mesi dall'intervento chirurgico e quelle che hanno concepito successivamente, il che indica che la riduzione di peso chirurgica non è intrinsecamente </a:t>
            </a:r>
            <a:r>
              <a:rPr lang="it-IT" dirty="0" err="1"/>
              <a:t>teratogen</a:t>
            </a:r>
            <a:endParaRPr lang="it-IT" dirty="0"/>
          </a:p>
          <a:p>
            <a:pPr eaLnBrk="1" hangingPunct="1"/>
            <a:r>
              <a:rPr lang="en-US" dirty="0"/>
              <a:t>Jacamon et al. (2020) and </a:t>
            </a:r>
            <a:r>
              <a:rPr lang="en-US" dirty="0" err="1"/>
              <a:t>Snoek</a:t>
            </a:r>
            <a:r>
              <a:rPr lang="en-US" dirty="0"/>
              <a:t> et al. (2023) discovered an elevated incidence of SGA newborns and NICU hospitalizations in post-surgical pregnancies, especially among women who received Roux-</a:t>
            </a:r>
            <a:r>
              <a:rPr lang="en-US" dirty="0" err="1"/>
              <a:t>en</a:t>
            </a:r>
            <a:r>
              <a:rPr lang="en-US" dirty="0"/>
              <a:t>-Y gastric bypass (RYGB)</a:t>
            </a:r>
            <a:endParaRPr lang="it-IT" dirty="0"/>
          </a:p>
        </p:txBody>
      </p:sp>
    </p:spTree>
    <p:extLst>
      <p:ext uri="{BB962C8B-B14F-4D97-AF65-F5344CB8AC3E}">
        <p14:creationId xmlns:p14="http://schemas.microsoft.com/office/powerpoint/2010/main" val="2256256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a:t>Questa tabella riassume le carenze nutrizionali chiave e il loro impatto sulla fertilità nelle donne, specialmente dopo la chirurgia bariatrica.</a:t>
            </a:r>
          </a:p>
          <a:p>
            <a:pPr eaLnBrk="1" hangingPunct="1"/>
            <a:r>
              <a:rPr lang="it-IT" dirty="0"/>
              <a:t>È evidente come carenze di ferro, vitamina B12, acido folico e vitamina D possano influenzare negativamente la salute riproduttiva, portando a problemi come anemia, squilibri ormonali e ridotta ricettività endometriale. La ricerca citata (</a:t>
            </a:r>
            <a:r>
              <a:rPr lang="it-IT" dirty="0" err="1"/>
              <a:t>Samarasinghe</a:t>
            </a:r>
            <a:r>
              <a:rPr lang="it-IT" dirty="0"/>
              <a:t> et al., Sheiner et al., </a:t>
            </a:r>
            <a:r>
              <a:rPr lang="it-IT" dirty="0" err="1"/>
              <a:t>Yau</a:t>
            </a:r>
            <a:r>
              <a:rPr lang="it-IT" dirty="0"/>
              <a:t> et al.) supporta questi </a:t>
            </a:r>
            <a:r>
              <a:rPr lang="it-IT" dirty="0" err="1"/>
              <a:t>legami.Un</a:t>
            </a:r>
            <a:r>
              <a:rPr lang="it-IT" dirty="0"/>
              <a:t> aspetto cruciale da sottolineare è che le carenze possono essere più pronunciate dopo interventi come il Bypass Gastrico Roux-en-Y (RYGB) rispetto ad altre procedure. Per questo motivo</a:t>
            </a:r>
            <a:r>
              <a:rPr lang="it-IT" b="1" dirty="0"/>
              <a:t>, la sorveglianza nutrizionale e l'integrazione sono vitali per le donne in età riproduttiva che hanno subito chirurgia bariatrica </a:t>
            </a:r>
            <a:r>
              <a:rPr lang="it-IT" dirty="0"/>
              <a:t>(</a:t>
            </a:r>
            <a:r>
              <a:rPr lang="it-IT" dirty="0" err="1"/>
              <a:t>Snoek</a:t>
            </a:r>
            <a:r>
              <a:rPr lang="it-IT" dirty="0"/>
              <a:t> et al., </a:t>
            </a:r>
            <a:r>
              <a:rPr lang="it-IT" dirty="0" err="1"/>
              <a:t>Joly</a:t>
            </a:r>
            <a:r>
              <a:rPr lang="it-IT" dirty="0"/>
              <a:t> et al.).In sintesi, un'attenta gestione nutrizionale è fondamentale per ottimizzare la fertilità e garantire una gravidanza sana in questo gruppo di pazienti.</a:t>
            </a:r>
          </a:p>
        </p:txBody>
      </p:sp>
    </p:spTree>
    <p:extLst>
      <p:ext uri="{BB962C8B-B14F-4D97-AF65-F5344CB8AC3E}">
        <p14:creationId xmlns:p14="http://schemas.microsoft.com/office/powerpoint/2010/main" val="1755396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Cruz et al. (2019) hanno scoperto che i problemi neonatali erano più comuni tra le donne che avevano concepito entro 12 mesi dall'intervento, con percentuali che arrivavano fino al 30%, rispetto a percentuali molto più basse in quelle che avevano concepito più tardi. Questa ricerca implica che i bambini che si sviluppano poco dopo la chirurgia bariatrica potrebbero essere più inclini a difficoltà dovute a persistente instabilità metabolica, rapida perdita di peso e probabili carenze nutrizionali. L'aumento del rischio di restrizione della crescita fetale e di problemi neonatali sottolinea l'importanza di posticipare il concepimento di almeno 12-18 mesi dopo l'intervento per consentire </a:t>
            </a:r>
            <a:r>
              <a:rPr lang="it-IT" sz="1400" b="1" dirty="0"/>
              <a:t>la stabilità metabolica materna e un adeguato reintegro nutrizionale</a:t>
            </a:r>
            <a:r>
              <a:rPr lang="it-IT" dirty="0"/>
              <a:t>.</a:t>
            </a:r>
          </a:p>
        </p:txBody>
      </p:sp>
      <p:sp>
        <p:nvSpPr>
          <p:cNvPr id="4" name="Segnaposto numero diapositiva 3"/>
          <p:cNvSpPr>
            <a:spLocks noGrp="1"/>
          </p:cNvSpPr>
          <p:nvPr>
            <p:ph type="sldNum" sz="quarter" idx="5"/>
          </p:nvPr>
        </p:nvSpPr>
        <p:spPr/>
        <p:txBody>
          <a:bodyPr/>
          <a:lstStyle/>
          <a:p>
            <a:fld id="{B7359B8B-6393-466E-92DA-6DA57410A3F3}" type="slidenum">
              <a:rPr lang="it-IT" smtClean="0"/>
              <a:t>22</a:t>
            </a:fld>
            <a:endParaRPr lang="it-IT"/>
          </a:p>
        </p:txBody>
      </p:sp>
    </p:spTree>
    <p:extLst>
      <p:ext uri="{BB962C8B-B14F-4D97-AF65-F5344CB8AC3E}">
        <p14:creationId xmlns:p14="http://schemas.microsoft.com/office/powerpoint/2010/main" val="2118153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a:t>
            </a:r>
            <a:r>
              <a:rPr lang="it-IT" dirty="0" err="1"/>
              <a:t>timeline</a:t>
            </a:r>
            <a:r>
              <a:rPr lang="it-IT" dirty="0"/>
              <a:t> evidenzia le fasi chiave dopo la chirurgia bariatrica per favorire una gravidanza sicura ed efficace. Nei primi 12-18 mesi il corpo attraversa un importante periodo di perdita di peso e riequilibrio ormonale, durante il quale è fondamentale il monitoraggio nutrizionale e il supporto medico. Solo dopo questo intervallo, quando il peso si è stabilizzato e l’ovulazione è regolare, si consiglia di pianificare la gravidanza per minimizzare rischi come la nascita di neonati piccoli per età gestazionale (SGA) e carenze nutrizionali.</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83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RYGB mostra risultati metabolici superiori: maggiore remissione del diabete di tipo 2; migliore sensibilità all'insulina e controllo glicemico; maggiore efficacia nel ridurre il diabete gestazionale e l'ipertensione (</a:t>
            </a:r>
            <a:r>
              <a:rPr lang="it-IT" dirty="0" err="1"/>
              <a:t>Mustafa</a:t>
            </a:r>
            <a:r>
              <a:rPr lang="it-IT" dirty="0"/>
              <a:t> et al., </a:t>
            </a:r>
            <a:r>
              <a:rPr lang="it-IT" dirty="0" err="1"/>
              <a:t>Menke</a:t>
            </a:r>
            <a:r>
              <a:rPr lang="it-IT" dirty="0"/>
              <a:t> et al., </a:t>
            </a:r>
            <a:r>
              <a:rPr lang="it-IT" dirty="0" err="1"/>
              <a:t>Grandfils</a:t>
            </a:r>
            <a:r>
              <a:rPr lang="it-IT" dirty="0"/>
              <a:t> et 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SG è ancora efficace, ma meno potente nel migliorare i marcatori metabolici rispetto al RYGB.</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25</a:t>
            </a:fld>
            <a:endParaRPr lang="it-IT"/>
          </a:p>
        </p:txBody>
      </p:sp>
    </p:spTree>
    <p:extLst>
      <p:ext uri="{BB962C8B-B14F-4D97-AF65-F5344CB8AC3E}">
        <p14:creationId xmlns:p14="http://schemas.microsoft.com/office/powerpoint/2010/main" val="3500296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 Riduce il diabete mellito gestazionale (GDM) del 56% (</a:t>
            </a:r>
            <a:r>
              <a:rPr lang="it-IT" dirty="0" err="1"/>
              <a:t>Mustafa</a:t>
            </a:r>
            <a:r>
              <a:rPr lang="it-IT" dirty="0"/>
              <a:t> et al., 2023)</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Riduce significativamente il rischio di ipertensione gestazionale e </a:t>
            </a:r>
            <a:r>
              <a:rPr lang="it-IT" dirty="0" err="1"/>
              <a:t>preeclampsia</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SG</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Impatto limitato sul GDM</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Miglioramento meno costante degli esiti ipertensivi</a:t>
            </a:r>
          </a:p>
        </p:txBody>
      </p:sp>
      <p:sp>
        <p:nvSpPr>
          <p:cNvPr id="4" name="Segnaposto numero diapositiva 3"/>
          <p:cNvSpPr>
            <a:spLocks noGrp="1"/>
          </p:cNvSpPr>
          <p:nvPr>
            <p:ph type="sldNum" sz="quarter" idx="5"/>
          </p:nvPr>
        </p:nvSpPr>
        <p:spPr/>
        <p:txBody>
          <a:bodyPr/>
          <a:lstStyle/>
          <a:p>
            <a:fld id="{B7359B8B-6393-466E-92DA-6DA57410A3F3}" type="slidenum">
              <a:rPr lang="it-IT" smtClean="0"/>
              <a:t>26</a:t>
            </a:fld>
            <a:endParaRPr lang="it-IT"/>
          </a:p>
        </p:txBody>
      </p:sp>
    </p:spTree>
    <p:extLst>
      <p:ext uri="{BB962C8B-B14F-4D97-AF65-F5344CB8AC3E}">
        <p14:creationId xmlns:p14="http://schemas.microsoft.com/office/powerpoint/2010/main" val="3032200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r>
              <a:rPr lang="it-IT" dirty="0"/>
              <a:t>Questa tabella fornisce un'ottima sintesi comparativa tra la Roux-en-Y </a:t>
            </a:r>
            <a:r>
              <a:rPr lang="it-IT" dirty="0" err="1"/>
              <a:t>Gastric</a:t>
            </a:r>
            <a:r>
              <a:rPr lang="it-IT" dirty="0"/>
              <a:t> Bypass (RYGB) e la Sleeve </a:t>
            </a:r>
            <a:r>
              <a:rPr lang="it-IT" dirty="0" err="1"/>
              <a:t>Gastrectomy</a:t>
            </a:r>
            <a:r>
              <a:rPr lang="it-IT" dirty="0"/>
              <a:t> (SG), due interventi </a:t>
            </a:r>
            <a:r>
              <a:rPr lang="it-IT" dirty="0" err="1"/>
              <a:t>bariatrici</a:t>
            </a:r>
            <a:r>
              <a:rPr lang="it-IT" dirty="0"/>
              <a:t> comuni, con un focus particolare sulle loro implicazioni in gravidanza e sulla salute metabolica </a:t>
            </a:r>
            <a:r>
              <a:rPr lang="it-IT" dirty="0" err="1"/>
              <a:t>generale.In</a:t>
            </a:r>
            <a:r>
              <a:rPr lang="it-IT" dirty="0"/>
              <a:t> sintesi, la RYGB si dimostra più efficace per la perdita di peso a lungo termine, la remissione del diabete di tipo 2 e la riduzione del rischio di diabete gestazionale (GDM), ipertensione e </a:t>
            </a:r>
            <a:r>
              <a:rPr lang="it-IT" dirty="0" err="1"/>
              <a:t>preeclampsia</a:t>
            </a:r>
            <a:r>
              <a:rPr lang="it-IT" dirty="0"/>
              <a:t>, nonché per il miglioramento della sensibilità all'insulina. Tuttavia, comporta un rischio significativamente più elevato di carenze di micronutrienti (ferro, B12, </a:t>
            </a:r>
            <a:r>
              <a:rPr lang="it-IT" dirty="0" err="1"/>
              <a:t>folati</a:t>
            </a:r>
            <a:r>
              <a:rPr lang="it-IT" dirty="0"/>
              <a:t>, vitamina D) e un maggior rischio di anemia materna e problemi ossei. Richiede pertanto una </a:t>
            </a:r>
            <a:r>
              <a:rPr lang="it-IT" dirty="0" err="1"/>
              <a:t>supplementazione</a:t>
            </a:r>
            <a:r>
              <a:rPr lang="it-IT" dirty="0"/>
              <a:t> vitaminica e minerale intensiva e a vita, con le vitamine prenatali standard che risultano </a:t>
            </a:r>
            <a:r>
              <a:rPr lang="it-IT" dirty="0" err="1"/>
              <a:t>insufficienti.D'altra</a:t>
            </a:r>
            <a:r>
              <a:rPr lang="it-IT" dirty="0"/>
              <a:t> parte, la Sleeve </a:t>
            </a:r>
            <a:r>
              <a:rPr lang="it-IT" dirty="0" err="1"/>
              <a:t>Gastrectomy</a:t>
            </a:r>
            <a:r>
              <a:rPr lang="it-IT" dirty="0"/>
              <a:t> (SG), pur essendo leggermente meno efficace nella perdita di peso e nella risoluzione delle </a:t>
            </a:r>
            <a:r>
              <a:rPr lang="it-IT" dirty="0" err="1"/>
              <a:t>comorbilità</a:t>
            </a:r>
            <a:r>
              <a:rPr lang="it-IT" dirty="0"/>
              <a:t>, presenta un profilo di rischio nutrizionale più favorevole. Le carenze di micronutrienti sono moderate e l'incidenza di anemia materna e problemi ossei è inferiore rispetto alla RYGB. La </a:t>
            </a:r>
            <a:r>
              <a:rPr lang="it-IT" dirty="0" err="1"/>
              <a:t>supplementazione</a:t>
            </a:r>
            <a:r>
              <a:rPr lang="it-IT" dirty="0"/>
              <a:t> è comunque necessaria, ma meno </a:t>
            </a:r>
            <a:r>
              <a:rPr lang="it-IT" dirty="0" err="1"/>
              <a:t>impegnativa.In</a:t>
            </a:r>
            <a:r>
              <a:rPr lang="it-IT" dirty="0"/>
              <a:t> termini di idoneità alla gravidanza, la RYGB è efficace ma presenta un rischio nutrizionale più elevato che richiede un monitoraggio estremamente attento. </a:t>
            </a:r>
            <a:r>
              <a:rPr lang="it-IT"/>
              <a:t>La SG, con un adeguato follow-up, offre un profilo di micronutrienti più sicuro durante la gestazione</a:t>
            </a:r>
          </a:p>
        </p:txBody>
      </p:sp>
    </p:spTree>
    <p:extLst>
      <p:ext uri="{BB962C8B-B14F-4D97-AF65-F5344CB8AC3E}">
        <p14:creationId xmlns:p14="http://schemas.microsoft.com/office/powerpoint/2010/main" val="537450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bypass gastrico RYGB è più efficace per il controllo metabolico, ma comporta maggiori rischi nutrizionali.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SG offre un profilo nutrizionale più sicuro per la gravidanza, con benefici metabolici leggermente inferiori.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La SG potrebbe essere la scelta migliore per le donne che pianificano una gravidanza o che non sono in grado di mantenere regimi di integrazione rigorosi.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monitoraggio nutrizionale è essenziale in entrambe le procedure.</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925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7895E-6826-9AA3-923C-E7D4C33A3F0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4FE31E6-BDBE-B8A2-86AA-481ACD0AED6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1444C2A-8F11-FDC5-E38C-CD0411F84B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bypass gastrico RYGB è più efficace per il controllo metabolico, ma comporta maggiori rischi nutrizionali.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SG offre un profilo nutrizionale più sicuro per la gravidanza, con benefici metabolici leggermente inferiori.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La SG potrebbe essere la scelta migliore per le donne che pianificano una gravidanza o che non sono in grado di mantenere regimi di integrazione rigorosi.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monitoraggio nutrizionale è essenziale in entrambe le procedure.</a:t>
            </a:r>
          </a:p>
        </p:txBody>
      </p:sp>
      <p:sp>
        <p:nvSpPr>
          <p:cNvPr id="4" name="Segnaposto numero diapositiva 3">
            <a:extLst>
              <a:ext uri="{FF2B5EF4-FFF2-40B4-BE49-F238E27FC236}">
                <a16:creationId xmlns:a16="http://schemas.microsoft.com/office/drawing/2014/main" id="{DDB514DD-ADD8-22F4-6EAD-AEB112833C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59B8B-6393-466E-92DA-6DA57410A3F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3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err="1"/>
              <a:t>ariatric</a:t>
            </a:r>
            <a:r>
              <a:rPr lang="it-IT" dirty="0"/>
              <a:t> </a:t>
            </a:r>
            <a:r>
              <a:rPr lang="it-IT" dirty="0" err="1"/>
              <a:t>Surgery</a:t>
            </a:r>
            <a:r>
              <a:rPr lang="it-IT" dirty="0"/>
              <a:t> &amp; </a:t>
            </a:r>
            <a:r>
              <a:rPr lang="it-IT" dirty="0" err="1"/>
              <a:t>Fertility</a:t>
            </a:r>
            <a:r>
              <a:rPr lang="it-IT" dirty="0"/>
              <a:t>: </a:t>
            </a:r>
            <a:r>
              <a:rPr lang="it-IT" dirty="0" err="1"/>
              <a:t>What</a:t>
            </a:r>
            <a:r>
              <a:rPr lang="it-IT" dirty="0"/>
              <a:t> </a:t>
            </a:r>
            <a:r>
              <a:rPr lang="it-IT" dirty="0" err="1"/>
              <a:t>We</a:t>
            </a:r>
            <a:r>
              <a:rPr lang="it-IT" dirty="0"/>
              <a:t> Know🔁 Ripristina l’equilibrio ormonale → ovulazione regolare♀️ Aumenta la fertilità spontanea, in particolare nelle donne con PCOS🛡️ Riduce i rischi in gravidanza: GDM, ipertensione, macrosomia📌 Ma attenzione:❗ Aumentato rischio di SGA se gravidanza precoce⏳ Raccomandato attendere 12–18 mesi post-intervento</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it-IT"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a:t>Cosa fare in pratica:💬 </a:t>
            </a:r>
            <a:r>
              <a:rPr lang="it-IT" dirty="0" err="1"/>
              <a:t>Counseling</a:t>
            </a:r>
            <a:r>
              <a:rPr lang="it-IT" dirty="0"/>
              <a:t> </a:t>
            </a:r>
            <a:r>
              <a:rPr lang="it-IT" dirty="0" err="1"/>
              <a:t>pre</a:t>
            </a:r>
            <a:r>
              <a:rPr lang="it-IT" dirty="0"/>
              <a:t>-concepimento🧑‍⚕️ Follow-up multidisciplinare (chirurgo, ginecologo, nutrizionista)🍽️ Monitoraggio nutrizionale continuo📅 Pianificazione accurata del timing della </a:t>
            </a:r>
            <a:r>
              <a:rPr lang="it-IT" dirty="0" err="1"/>
              <a:t>gravidanzaObiettivo</a:t>
            </a:r>
            <a:r>
              <a:rPr lang="it-IT" dirty="0"/>
              <a:t>: garantire una gravidanza sicura e un esito neonatale ottimale</a:t>
            </a:r>
          </a:p>
        </p:txBody>
      </p:sp>
    </p:spTree>
    <p:extLst>
      <p:ext uri="{BB962C8B-B14F-4D97-AF65-F5344CB8AC3E}">
        <p14:creationId xmlns:p14="http://schemas.microsoft.com/office/powerpoint/2010/main" val="2758491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3</a:t>
            </a:fld>
            <a:endParaRPr lang="it-IT"/>
          </a:p>
        </p:txBody>
      </p:sp>
    </p:spTree>
    <p:extLst>
      <p:ext uri="{BB962C8B-B14F-4D97-AF65-F5344CB8AC3E}">
        <p14:creationId xmlns:p14="http://schemas.microsoft.com/office/powerpoint/2010/main" val="455762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a:t>Cosa serve ancora:🧪 Studi clinici prospettici a lungo termine⚖️ Confronti tra diverse tecniche </a:t>
            </a:r>
            <a:r>
              <a:rPr lang="it-IT" dirty="0" err="1"/>
              <a:t>bariatriche</a:t>
            </a:r>
            <a:r>
              <a:rPr lang="it-IT" dirty="0"/>
              <a:t>📚 Linee guida più standardizzate sulla gestione della fertilità </a:t>
            </a:r>
            <a:r>
              <a:rPr lang="it-IT" dirty="0" err="1"/>
              <a:t>post-chirurgia</a:t>
            </a:r>
            <a:r>
              <a:rPr lang="it-IT" dirty="0"/>
              <a:t>🤝 Collaborazione tra specialisti per costruire percorsi di cura su misura</a:t>
            </a:r>
          </a:p>
        </p:txBody>
      </p:sp>
    </p:spTree>
    <p:extLst>
      <p:ext uri="{BB962C8B-B14F-4D97-AF65-F5344CB8AC3E}">
        <p14:creationId xmlns:p14="http://schemas.microsoft.com/office/powerpoint/2010/main" val="1816404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7359B8B-6393-466E-92DA-6DA57410A3F3}" type="slidenum">
              <a:rPr lang="it-IT" smtClean="0"/>
              <a:t>35</a:t>
            </a:fld>
            <a:endParaRPr lang="it-IT"/>
          </a:p>
        </p:txBody>
      </p:sp>
    </p:spTree>
    <p:extLst>
      <p:ext uri="{BB962C8B-B14F-4D97-AF65-F5344CB8AC3E}">
        <p14:creationId xmlns:p14="http://schemas.microsoft.com/office/powerpoint/2010/main" val="338684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B0C54-1F37-8A8E-D418-3CD2F5C016E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55AA4F3-7D33-BF31-71E5-2704A432DCC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2C1FA44-4789-2116-845D-B996C53E118F}"/>
              </a:ext>
            </a:extLst>
          </p:cNvPr>
          <p:cNvSpPr>
            <a:spLocks noGrp="1"/>
          </p:cNvSpPr>
          <p:nvPr>
            <p:ph type="body" idx="1"/>
          </p:nvPr>
        </p:nvSpPr>
        <p:spPr/>
        <p:txBody>
          <a:bodyPr/>
          <a:lstStyle/>
          <a:p>
            <a:r>
              <a:rPr lang="it-IT" dirty="0"/>
              <a:t>Dato l'impatto  dell'obesità sulla salute riproduttiva, le strategie di perdita di peso sono state oggetto di approfondite ricerche come possibili trattamenti per il ripristino della fertilità.</a:t>
            </a:r>
          </a:p>
          <a:p>
            <a:r>
              <a:rPr lang="it-IT" dirty="0"/>
              <a:t>La chirurgia bariatrica è oggi la terapia a lungo termine più efficace per l'obesità grave nonché cambiamenti metabolici che incidono direttamente sulla salute riproduttiva.</a:t>
            </a:r>
          </a:p>
          <a:p>
            <a:endParaRPr lang="it-IT" dirty="0"/>
          </a:p>
          <a:p>
            <a:endParaRPr lang="it-IT" dirty="0"/>
          </a:p>
          <a:p>
            <a:r>
              <a:rPr lang="it-IT" dirty="0"/>
              <a:t>Si candida come una </a:t>
            </a:r>
            <a:r>
              <a:rPr lang="it-IT" dirty="0" err="1"/>
              <a:t>reaea</a:t>
            </a:r>
            <a:r>
              <a:rPr lang="it-IT" dirty="0"/>
              <a:t> opportunità </a:t>
            </a:r>
            <a:r>
              <a:rPr lang="it-IT" dirty="0" err="1"/>
              <a:t>terapetucica</a:t>
            </a:r>
            <a:r>
              <a:rPr lang="it-IT" dirty="0"/>
              <a:t> per </a:t>
            </a:r>
            <a:r>
              <a:rPr lang="it-IT" dirty="0" err="1"/>
              <a:t>resituirre</a:t>
            </a:r>
            <a:r>
              <a:rPr lang="it-IT" dirty="0"/>
              <a:t> funzionalità ovarica </a:t>
            </a:r>
            <a:r>
              <a:rPr lang="it-IT" baseline="0" dirty="0"/>
              <a:t> regolarità ciclica,  e </a:t>
            </a:r>
            <a:r>
              <a:rPr lang="it-IT" baseline="0" dirty="0" err="1"/>
              <a:t>possiiblità</a:t>
            </a:r>
            <a:r>
              <a:rPr lang="it-IT" baseline="0" dirty="0"/>
              <a:t> concreta di </a:t>
            </a:r>
            <a:r>
              <a:rPr lang="it-IT" baseline="0" dirty="0" err="1"/>
              <a:t>maternita</a:t>
            </a:r>
            <a:r>
              <a:rPr lang="it-IT" baseline="0" dirty="0"/>
              <a:t> </a:t>
            </a:r>
            <a:endParaRPr lang="it-IT" dirty="0"/>
          </a:p>
        </p:txBody>
      </p:sp>
      <p:sp>
        <p:nvSpPr>
          <p:cNvPr id="4" name="Segnaposto numero diapositiva 3">
            <a:extLst>
              <a:ext uri="{FF2B5EF4-FFF2-40B4-BE49-F238E27FC236}">
                <a16:creationId xmlns:a16="http://schemas.microsoft.com/office/drawing/2014/main" id="{14F9521B-A6D8-33E6-3ACF-AA4E45BBF8B1}"/>
              </a:ext>
            </a:extLst>
          </p:cNvPr>
          <p:cNvSpPr>
            <a:spLocks noGrp="1"/>
          </p:cNvSpPr>
          <p:nvPr>
            <p:ph type="sldNum" sz="quarter" idx="5"/>
          </p:nvPr>
        </p:nvSpPr>
        <p:spPr/>
        <p:txBody>
          <a:bodyPr/>
          <a:lstStyle/>
          <a:p>
            <a:fld id="{B7359B8B-6393-466E-92DA-6DA57410A3F3}" type="slidenum">
              <a:rPr lang="it-IT" smtClean="0"/>
              <a:t>4</a:t>
            </a:fld>
            <a:endParaRPr lang="it-IT"/>
          </a:p>
        </p:txBody>
      </p:sp>
    </p:spTree>
    <p:extLst>
      <p:ext uri="{BB962C8B-B14F-4D97-AF65-F5344CB8AC3E}">
        <p14:creationId xmlns:p14="http://schemas.microsoft.com/office/powerpoint/2010/main" val="406891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L'infertilità è definita come l'incapacità di concepire dopo 12 mesi di rapporti sessuali frequenti e non protetti e colpisce circa il 15% delle coppie in tutto il mondo. Sebbene diverse variabili possano contribuire all'infertilità, tra cui malattie genetiche e anomalie anatomiche, nonché impatti ambientali e legati allo stile di vita, l'obesità è uno dei più importanti fattori di rischio modificabili.</a:t>
            </a:r>
          </a:p>
          <a:p>
            <a:r>
              <a:rPr lang="it-IT" dirty="0"/>
              <a:t>L'obesità compromette la fertilità femminile attraverso una serie di processi, tutti a loro volta compromettenti la normale funzione riproduttiva: cambiamenti metabolici come l'</a:t>
            </a:r>
            <a:r>
              <a:rPr lang="it-IT" dirty="0" err="1"/>
              <a:t>insulino</a:t>
            </a:r>
            <a:r>
              <a:rPr lang="it-IT" dirty="0"/>
              <a:t>-resistenza, la </a:t>
            </a:r>
            <a:r>
              <a:rPr lang="it-IT" dirty="0" err="1"/>
              <a:t>disregolazione</a:t>
            </a:r>
            <a:r>
              <a:rPr lang="it-IT" dirty="0"/>
              <a:t> ormonale e l'infiammazione cronica di basso grado.</a:t>
            </a:r>
          </a:p>
        </p:txBody>
      </p:sp>
      <p:sp>
        <p:nvSpPr>
          <p:cNvPr id="4" name="Segnaposto numero diapositiva 3"/>
          <p:cNvSpPr>
            <a:spLocks noGrp="1"/>
          </p:cNvSpPr>
          <p:nvPr>
            <p:ph type="sldNum" sz="quarter" idx="5"/>
          </p:nvPr>
        </p:nvSpPr>
        <p:spPr/>
        <p:txBody>
          <a:bodyPr/>
          <a:lstStyle/>
          <a:p>
            <a:fld id="{B7359B8B-6393-466E-92DA-6DA57410A3F3}" type="slidenum">
              <a:rPr lang="it-IT" smtClean="0"/>
              <a:t>5</a:t>
            </a:fld>
            <a:endParaRPr lang="it-IT"/>
          </a:p>
        </p:txBody>
      </p:sp>
    </p:spTree>
    <p:extLst>
      <p:ext uri="{BB962C8B-B14F-4D97-AF65-F5344CB8AC3E}">
        <p14:creationId xmlns:p14="http://schemas.microsoft.com/office/powerpoint/2010/main" val="1149609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bg2">
                    <a:lumMod val="25000"/>
                  </a:schemeClr>
                </a:solidFill>
              </a:rPr>
              <a:t>L'obesità causa l'infertilità principalmente attraverso uno squilibrio ormonale, in particolare nell'asse ipotalamo-ipofisi-ovaio (HPO), che influenza la funzione riproduttiva.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bg2">
                    <a:lumMod val="25000"/>
                  </a:schemeClr>
                </a:solidFill>
              </a:rPr>
              <a:t>L'asse HPO regola il rilascio di ormoni riproduttivi come </a:t>
            </a:r>
            <a:r>
              <a:rPr lang="it-IT" sz="1200" dirty="0" err="1">
                <a:solidFill>
                  <a:schemeClr val="bg2">
                    <a:lumMod val="25000"/>
                  </a:schemeClr>
                </a:solidFill>
              </a:rPr>
              <a:t>GnRH</a:t>
            </a:r>
            <a:r>
              <a:rPr lang="it-IT" sz="1200" dirty="0">
                <a:solidFill>
                  <a:schemeClr val="bg2">
                    <a:lumMod val="25000"/>
                  </a:schemeClr>
                </a:solidFill>
              </a:rPr>
              <a:t>, LH, FSH, estrogeni e progesterone. Questi ormoni agiscono insieme per promuovere l</a:t>
            </a:r>
            <a:r>
              <a:rPr lang="it-IT" sz="1200" baseline="0" dirty="0">
                <a:solidFill>
                  <a:schemeClr val="bg2">
                    <a:lumMod val="25000"/>
                  </a:schemeClr>
                </a:solidFill>
              </a:rPr>
              <a:t> </a:t>
            </a:r>
            <a:r>
              <a:rPr lang="it-IT" sz="1200" dirty="0">
                <a:solidFill>
                  <a:schemeClr val="bg2">
                    <a:lumMod val="25000"/>
                  </a:schemeClr>
                </a:solidFill>
              </a:rPr>
              <a:t>ovulazione e preparare l'endometrio all'impianto.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Tuttavia, nelle donne obese, il tessuto adiposo in eccesso produce elevate quantità di estrogeni, che interrompono i normali processi di feedback dell'asse HPO. Di conseguenza, la produzione di </a:t>
            </a:r>
            <a:r>
              <a:rPr lang="it-IT" dirty="0" err="1"/>
              <a:t>GnRH</a:t>
            </a:r>
            <a:r>
              <a:rPr lang="it-IT" dirty="0"/>
              <a:t> risulta </a:t>
            </a:r>
            <a:r>
              <a:rPr lang="it-IT" dirty="0" err="1"/>
              <a:t>disregolata</a:t>
            </a:r>
            <a:r>
              <a:rPr lang="it-IT" dirty="0"/>
              <a:t>, causando alterazioni nella secrezione di LH ed FSH, con conseguente ovulazione irregolare o </a:t>
            </a:r>
            <a:r>
              <a:rPr lang="it-IT" dirty="0" err="1"/>
              <a:t>anovulazione</a:t>
            </a:r>
            <a:r>
              <a:rPr lang="it-I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L'eccesso di estrogeni dal tessuto adiposo inibisce la produzione di FSH, inibendo la formazione e la maturazione dei follicoli ovarici necessari per l'ovulazione</a:t>
            </a:r>
          </a:p>
        </p:txBody>
      </p:sp>
    </p:spTree>
    <p:extLst>
      <p:ext uri="{BB962C8B-B14F-4D97-AF65-F5344CB8AC3E}">
        <p14:creationId xmlns:p14="http://schemas.microsoft.com/office/powerpoint/2010/main" val="948813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a:t>Nelle ovaie l'insulina lavora in tandem con l'LH per promuovere la sintesi degli androgeni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a:t>Ciò si traduce in una condizione </a:t>
            </a:r>
            <a:r>
              <a:rPr lang="it-IT" baseline="0" dirty="0" err="1"/>
              <a:t>iperandrogenica</a:t>
            </a:r>
            <a:r>
              <a:rPr lang="it-IT" baseline="0" dirty="0"/>
              <a:t> (tipica della PCOS), che porta all'arresto follicolare, alla mancanza di ovulazione e ad anomalie mensili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a:t>Livelli elevati di insulina inibiscono la sintesi epatica della globulina legante gli ormoni sessuali (SHBG), con conseguente aumento dei livelli di testosterone libero circolante, aggravando l'insufficienza ovulatoria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a:t>l tessuto adiposo non solo immagazzina grasso, ma anche TNF-α, IL-6 e PCR. Questi mediatori infiammatori sono stati collegati a una ridotta funzionalità ovarica, a una ridotta crescita follicolare e a un'alterata recettività endometriale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a:t>Lo stress ossidativo può danneggiare gli ovociti (ovuli), diminuire l'attività mitocondriale nei follicoli e ostacolare l'impianto dell'embrione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aseline="0" dirty="0"/>
              <a:t>Marcatori infiammatori elevati nelle donne obese sono associati a tassi più elevati di fallimento dell'impianto, aborto precoce e scarsa qualità dell'embrione, complicando i risultati riproduttivi</a:t>
            </a:r>
          </a:p>
        </p:txBody>
      </p:sp>
    </p:spTree>
    <p:extLst>
      <p:ext uri="{BB962C8B-B14F-4D97-AF65-F5344CB8AC3E}">
        <p14:creationId xmlns:p14="http://schemas.microsoft.com/office/powerpoint/2010/main" val="199191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endParaRPr lang="it-IT" dirty="0"/>
          </a:p>
        </p:txBody>
      </p:sp>
    </p:spTree>
    <p:extLst>
      <p:ext uri="{BB962C8B-B14F-4D97-AF65-F5344CB8AC3E}">
        <p14:creationId xmlns:p14="http://schemas.microsoft.com/office/powerpoint/2010/main" val="149810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386" name="Rectangle 3"/>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r>
              <a:rPr lang="it-IT" dirty="0"/>
              <a:t>Nelle popolazioni affette da PCOS, diversi studi, come Eid et al. (2014) e </a:t>
            </a:r>
            <a:r>
              <a:rPr lang="it-IT" dirty="0" err="1"/>
              <a:t>Samarasinghe</a:t>
            </a:r>
            <a:r>
              <a:rPr lang="it-IT" dirty="0"/>
              <a:t> et al. (2024), hanno riportato il ripristino della funzione ovulatoria nel 93% delle pazienti con irregolarità mestruali entro sei-dodici mesi dall'intervento.</a:t>
            </a:r>
          </a:p>
          <a:p>
            <a:endParaRPr lang="it-IT" dirty="0"/>
          </a:p>
          <a:p>
            <a:r>
              <a:rPr lang="it-IT" dirty="0"/>
              <a:t>Jamal et al. (2012) hanno rilevato che l'82% delle pazienti</a:t>
            </a:r>
          </a:p>
          <a:p>
            <a:r>
              <a:rPr lang="it-IT" dirty="0"/>
              <a:t>ha avuto cicli mestruali ripristinati e le pazienti con PCOS hanno avuto un tasso di concepimento del 100% dopo RYGB.</a:t>
            </a:r>
          </a:p>
          <a:p>
            <a:endParaRPr lang="it-IT" dirty="0"/>
          </a:p>
          <a:p>
            <a:r>
              <a:rPr lang="it-IT" dirty="0"/>
              <a:t>Musella et al. (2012) hanno osservato tassi di gravidanza spontanea che andavano dal 62% al 100% in donne che avevano precedentemente sperimentato</a:t>
            </a:r>
          </a:p>
          <a:p>
            <a:r>
              <a:rPr lang="it-IT" dirty="0"/>
              <a:t>infertilità.</a:t>
            </a:r>
          </a:p>
        </p:txBody>
      </p:sp>
    </p:spTree>
    <p:extLst>
      <p:ext uri="{BB962C8B-B14F-4D97-AF65-F5344CB8AC3E}">
        <p14:creationId xmlns:p14="http://schemas.microsoft.com/office/powerpoint/2010/main" val="638446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5875A1-62E1-FE95-3CC0-9E730E15E61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96FC993-E71B-C7B2-C99F-2E38F7A06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D840EAC-D905-1C80-4280-AEC26CB5C99C}"/>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5" name="Segnaposto piè di pagina 4">
            <a:extLst>
              <a:ext uri="{FF2B5EF4-FFF2-40B4-BE49-F238E27FC236}">
                <a16:creationId xmlns:a16="http://schemas.microsoft.com/office/drawing/2014/main" id="{857E21D6-070F-A5EE-3425-1B0F7277E96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2B6DA7A-9C60-E94F-16EB-ED3F7279D1A4}"/>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3862941045"/>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4E3F3C-1400-5F47-EBA9-9F599CDCE8A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7BB992F-BE14-3218-9CED-60DB0B041E1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FA4E625-146A-3DEE-9A12-66E68467CDCD}"/>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5" name="Segnaposto piè di pagina 4">
            <a:extLst>
              <a:ext uri="{FF2B5EF4-FFF2-40B4-BE49-F238E27FC236}">
                <a16:creationId xmlns:a16="http://schemas.microsoft.com/office/drawing/2014/main" id="{D07421FB-D080-62DE-2F6F-CFA70D8AC0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C15B28D-353E-C90D-B679-2EED354C4A3B}"/>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412238165"/>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08F8D30-7BC3-C827-CA13-F00B3CF6342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A8C0FBF-6C66-ACDE-3D7D-5E229540ED9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98BEB81-2A42-1D4B-CCB5-E5CF877FFB8F}"/>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5" name="Segnaposto piè di pagina 4">
            <a:extLst>
              <a:ext uri="{FF2B5EF4-FFF2-40B4-BE49-F238E27FC236}">
                <a16:creationId xmlns:a16="http://schemas.microsoft.com/office/drawing/2014/main" id="{E7188A19-0F98-55CE-30CE-6A091CF889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F7869C-F6FB-690D-20A3-8D5513A43BDD}"/>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682400497"/>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lvl1pPr>
          </a:lstStyle>
          <a:p>
            <a:pPr>
              <a:defRPr/>
            </a:pPr>
            <a:fld id="{4A7C24A4-BFDC-4B07-A2E7-7962E4A819FF}" type="datetimeFigureOut">
              <a:rPr lang="it-IT"/>
              <a:pPr>
                <a:defRPr/>
              </a:pPr>
              <a:t>25/09/25</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5F847D92-4575-43FD-B74D-2E79FA362F48}" type="slidenum">
              <a:rPr lang="it-IT"/>
              <a:pPr>
                <a:defRPr/>
              </a:pPr>
              <a:t>‹N›</a:t>
            </a:fld>
            <a:endParaRPr lang="it-IT"/>
          </a:p>
        </p:txBody>
      </p:sp>
    </p:spTree>
    <p:extLst>
      <p:ext uri="{BB962C8B-B14F-4D97-AF65-F5344CB8AC3E}">
        <p14:creationId xmlns:p14="http://schemas.microsoft.com/office/powerpoint/2010/main" val="2929674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63DBADD5-3509-48AC-8EE6-FCA13658C390}" type="datetimeFigureOut">
              <a:rPr lang="it-IT"/>
              <a:pPr>
                <a:defRPr/>
              </a:pPr>
              <a:t>25/09/25</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1078800B-3B74-4BB0-ABC8-CF32203D5AEF}" type="slidenum">
              <a:rPr lang="it-IT"/>
              <a:pPr>
                <a:defRPr/>
              </a:pPr>
              <a:t>‹N›</a:t>
            </a:fld>
            <a:endParaRPr lang="it-IT"/>
          </a:p>
        </p:txBody>
      </p:sp>
    </p:spTree>
    <p:extLst>
      <p:ext uri="{BB962C8B-B14F-4D97-AF65-F5344CB8AC3E}">
        <p14:creationId xmlns:p14="http://schemas.microsoft.com/office/powerpoint/2010/main" val="133841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lvl1pPr>
              <a:defRPr/>
            </a:lvl1pPr>
          </a:lstStyle>
          <a:p>
            <a:pPr>
              <a:defRPr/>
            </a:pPr>
            <a:fld id="{63537A3F-20D5-4F71-BD58-F9069D4ADD65}" type="datetimeFigureOut">
              <a:rPr lang="it-IT"/>
              <a:pPr>
                <a:defRPr/>
              </a:pPr>
              <a:t>25/09/25</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59F545BE-D223-411F-885B-08F8F5B33A74}" type="slidenum">
              <a:rPr lang="it-IT"/>
              <a:pPr>
                <a:defRPr/>
              </a:pPr>
              <a:t>‹N›</a:t>
            </a:fld>
            <a:endParaRPr lang="it-IT"/>
          </a:p>
        </p:txBody>
      </p:sp>
    </p:spTree>
    <p:extLst>
      <p:ext uri="{BB962C8B-B14F-4D97-AF65-F5344CB8AC3E}">
        <p14:creationId xmlns:p14="http://schemas.microsoft.com/office/powerpoint/2010/main" val="325799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4AACCAB2-5F92-4542-91F0-BB8B088F0DC2}" type="datetimeFigureOut">
              <a:rPr lang="it-IT"/>
              <a:pPr>
                <a:defRPr/>
              </a:pPr>
              <a:t>25/09/25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4517F0DD-8534-4AEF-9C69-4D6ED2BC37E5}" type="slidenum">
              <a:rPr lang="it-IT"/>
              <a:pPr>
                <a:defRPr/>
              </a:pPr>
              <a:t>‹N›</a:t>
            </a:fld>
            <a:endParaRPr lang="it-IT"/>
          </a:p>
        </p:txBody>
      </p:sp>
    </p:spTree>
    <p:extLst>
      <p:ext uri="{BB962C8B-B14F-4D97-AF65-F5344CB8AC3E}">
        <p14:creationId xmlns:p14="http://schemas.microsoft.com/office/powerpoint/2010/main" val="3020810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FD8D0E82-30C0-4A8C-9C6A-02E929DA7DFD}" type="datetimeFigureOut">
              <a:rPr lang="it-IT"/>
              <a:pPr>
                <a:defRPr/>
              </a:pPr>
              <a:t>25/09/25</a:t>
            </a:fld>
            <a:endParaRPr lang="it-IT"/>
          </a:p>
        </p:txBody>
      </p:sp>
      <p:sp>
        <p:nvSpPr>
          <p:cNvPr id="8" name="Footer Placeholder 4"/>
          <p:cNvSpPr>
            <a:spLocks noGrp="1"/>
          </p:cNvSpPr>
          <p:nvPr>
            <p:ph type="ftr" sz="quarter" idx="11"/>
          </p:nvPr>
        </p:nvSpPr>
        <p:spPr/>
        <p:txBody>
          <a:bodyPr/>
          <a:lstStyle>
            <a:lvl1pPr>
              <a:defRPr/>
            </a:lvl1pPr>
          </a:lstStyle>
          <a:p>
            <a:pPr>
              <a:defRPr/>
            </a:pPr>
            <a:endParaRPr lang="it-IT"/>
          </a:p>
        </p:txBody>
      </p:sp>
      <p:sp>
        <p:nvSpPr>
          <p:cNvPr id="9" name="Slide Number Placeholder 5"/>
          <p:cNvSpPr>
            <a:spLocks noGrp="1"/>
          </p:cNvSpPr>
          <p:nvPr>
            <p:ph type="sldNum" sz="quarter" idx="12"/>
          </p:nvPr>
        </p:nvSpPr>
        <p:spPr/>
        <p:txBody>
          <a:bodyPr/>
          <a:lstStyle>
            <a:lvl1pPr>
              <a:defRPr/>
            </a:lvl1pPr>
          </a:lstStyle>
          <a:p>
            <a:pPr>
              <a:defRPr/>
            </a:pPr>
            <a:fld id="{1FB88264-F07B-4146-9D2B-6722CCD499E3}" type="slidenum">
              <a:rPr lang="it-IT"/>
              <a:pPr>
                <a:defRPr/>
              </a:pPr>
              <a:t>‹N›</a:t>
            </a:fld>
            <a:endParaRPr lang="it-IT"/>
          </a:p>
        </p:txBody>
      </p:sp>
    </p:spTree>
    <p:extLst>
      <p:ext uri="{BB962C8B-B14F-4D97-AF65-F5344CB8AC3E}">
        <p14:creationId xmlns:p14="http://schemas.microsoft.com/office/powerpoint/2010/main" val="3092806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3"/>
          <p:cNvSpPr>
            <a:spLocks noGrp="1"/>
          </p:cNvSpPr>
          <p:nvPr>
            <p:ph type="dt" sz="half" idx="10"/>
          </p:nvPr>
        </p:nvSpPr>
        <p:spPr/>
        <p:txBody>
          <a:bodyPr/>
          <a:lstStyle>
            <a:lvl1pPr>
              <a:defRPr/>
            </a:lvl1pPr>
          </a:lstStyle>
          <a:p>
            <a:pPr>
              <a:defRPr/>
            </a:pPr>
            <a:fld id="{6A272B4F-0F8E-40F5-A1ED-641DAA8DF826}" type="datetimeFigureOut">
              <a:rPr lang="it-IT"/>
              <a:pPr>
                <a:defRPr/>
              </a:pPr>
              <a:t>25/09/25</a:t>
            </a:fld>
            <a:endParaRPr lang="it-IT"/>
          </a:p>
        </p:txBody>
      </p:sp>
      <p:sp>
        <p:nvSpPr>
          <p:cNvPr id="4" name="Footer Placeholder 4"/>
          <p:cNvSpPr>
            <a:spLocks noGrp="1"/>
          </p:cNvSpPr>
          <p:nvPr>
            <p:ph type="ftr" sz="quarter" idx="11"/>
          </p:nvPr>
        </p:nvSpPr>
        <p:spPr/>
        <p:txBody>
          <a:bodyPr/>
          <a:lstStyle>
            <a:lvl1pPr>
              <a:defRPr/>
            </a:lvl1pPr>
          </a:lstStyle>
          <a:p>
            <a:pPr>
              <a:defRPr/>
            </a:pPr>
            <a:endParaRPr lang="it-IT"/>
          </a:p>
        </p:txBody>
      </p:sp>
      <p:sp>
        <p:nvSpPr>
          <p:cNvPr id="5" name="Slide Number Placeholder 5"/>
          <p:cNvSpPr>
            <a:spLocks noGrp="1"/>
          </p:cNvSpPr>
          <p:nvPr>
            <p:ph type="sldNum" sz="quarter" idx="12"/>
          </p:nvPr>
        </p:nvSpPr>
        <p:spPr/>
        <p:txBody>
          <a:bodyPr/>
          <a:lstStyle>
            <a:lvl1pPr>
              <a:defRPr/>
            </a:lvl1pPr>
          </a:lstStyle>
          <a:p>
            <a:pPr>
              <a:defRPr/>
            </a:pPr>
            <a:fld id="{804BE090-CB8F-4A27-B19F-877CB0C86495}" type="slidenum">
              <a:rPr lang="it-IT"/>
              <a:pPr>
                <a:defRPr/>
              </a:pPr>
              <a:t>‹N›</a:t>
            </a:fld>
            <a:endParaRPr lang="it-IT"/>
          </a:p>
        </p:txBody>
      </p:sp>
    </p:spTree>
    <p:extLst>
      <p:ext uri="{BB962C8B-B14F-4D97-AF65-F5344CB8AC3E}">
        <p14:creationId xmlns:p14="http://schemas.microsoft.com/office/powerpoint/2010/main" val="3257708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E36209-0086-45F1-818E-A09BC74B6B50}" type="datetimeFigureOut">
              <a:rPr lang="it-IT"/>
              <a:pPr>
                <a:defRPr/>
              </a:pPr>
              <a:t>25/09/25</a:t>
            </a:fld>
            <a:endParaRPr lang="it-IT"/>
          </a:p>
        </p:txBody>
      </p:sp>
      <p:sp>
        <p:nvSpPr>
          <p:cNvPr id="3" name="Footer Placeholder 4"/>
          <p:cNvSpPr>
            <a:spLocks noGrp="1"/>
          </p:cNvSpPr>
          <p:nvPr>
            <p:ph type="ftr" sz="quarter" idx="11"/>
          </p:nvPr>
        </p:nvSpPr>
        <p:spPr/>
        <p:txBody>
          <a:bodyPr/>
          <a:lstStyle>
            <a:lvl1pPr>
              <a:defRPr/>
            </a:lvl1pPr>
          </a:lstStyle>
          <a:p>
            <a:pPr>
              <a:defRPr/>
            </a:pPr>
            <a:endParaRPr lang="it-IT"/>
          </a:p>
        </p:txBody>
      </p:sp>
      <p:sp>
        <p:nvSpPr>
          <p:cNvPr id="4" name="Slide Number Placeholder 5"/>
          <p:cNvSpPr>
            <a:spLocks noGrp="1"/>
          </p:cNvSpPr>
          <p:nvPr>
            <p:ph type="sldNum" sz="quarter" idx="12"/>
          </p:nvPr>
        </p:nvSpPr>
        <p:spPr/>
        <p:txBody>
          <a:bodyPr/>
          <a:lstStyle>
            <a:lvl1pPr>
              <a:defRPr/>
            </a:lvl1pPr>
          </a:lstStyle>
          <a:p>
            <a:pPr>
              <a:defRPr/>
            </a:pPr>
            <a:fld id="{0C6EA6E3-E3CB-421B-8641-23DAE8D5AABA}" type="slidenum">
              <a:rPr lang="it-IT"/>
              <a:pPr>
                <a:defRPr/>
              </a:pPr>
              <a:t>‹N›</a:t>
            </a:fld>
            <a:endParaRPr lang="it-IT"/>
          </a:p>
        </p:txBody>
      </p:sp>
    </p:spTree>
    <p:extLst>
      <p:ext uri="{BB962C8B-B14F-4D97-AF65-F5344CB8AC3E}">
        <p14:creationId xmlns:p14="http://schemas.microsoft.com/office/powerpoint/2010/main" val="1049711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fld id="{CFFED6AF-F778-4867-BA0F-741DAB474358}" type="datetimeFigureOut">
              <a:rPr lang="it-IT"/>
              <a:pPr>
                <a:defRPr/>
              </a:pPr>
              <a:t>25/09/25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472B7153-5AA0-4EED-B8A1-ADF742C5C10E}" type="slidenum">
              <a:rPr lang="it-IT"/>
              <a:pPr>
                <a:defRPr/>
              </a:pPr>
              <a:t>‹N›</a:t>
            </a:fld>
            <a:endParaRPr lang="it-IT"/>
          </a:p>
        </p:txBody>
      </p:sp>
    </p:spTree>
    <p:extLst>
      <p:ext uri="{BB962C8B-B14F-4D97-AF65-F5344CB8AC3E}">
        <p14:creationId xmlns:p14="http://schemas.microsoft.com/office/powerpoint/2010/main" val="3965409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0179F7-512C-E3F4-F229-A89220B1B45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C7521AB-526F-DDAA-61D4-1D619AEE614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827D1D-8838-3311-CE30-856283ADFBD4}"/>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5" name="Segnaposto piè di pagina 4">
            <a:extLst>
              <a:ext uri="{FF2B5EF4-FFF2-40B4-BE49-F238E27FC236}">
                <a16:creationId xmlns:a16="http://schemas.microsoft.com/office/drawing/2014/main" id="{A7FCE47D-5D82-2EBE-1CE8-A17083CCFCD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1F7EAB2-AA9C-6942-5EFE-BB8E4E2EA7E7}"/>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2527679540"/>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fld id="{FE1B9A5F-E983-4ECA-B3FD-13312DE7EB5C}" type="datetimeFigureOut">
              <a:rPr lang="it-IT"/>
              <a:pPr>
                <a:defRPr/>
              </a:pPr>
              <a:t>25/09/25</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277EC7B8-A2C4-4D3B-B2CC-B27B404CC1A5}" type="slidenum">
              <a:rPr lang="it-IT"/>
              <a:pPr>
                <a:defRPr/>
              </a:pPr>
              <a:t>‹N›</a:t>
            </a:fld>
            <a:endParaRPr lang="it-IT"/>
          </a:p>
        </p:txBody>
      </p:sp>
    </p:spTree>
    <p:extLst>
      <p:ext uri="{BB962C8B-B14F-4D97-AF65-F5344CB8AC3E}">
        <p14:creationId xmlns:p14="http://schemas.microsoft.com/office/powerpoint/2010/main" val="2537367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07EC7E6E-416B-4F5B-80B5-E4ED14703F67}" type="datetimeFigureOut">
              <a:rPr lang="it-IT"/>
              <a:pPr>
                <a:defRPr/>
              </a:pPr>
              <a:t>25/09/25</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F06962FA-9441-455A-A94F-54F56125DDE9}" type="slidenum">
              <a:rPr lang="it-IT"/>
              <a:pPr>
                <a:defRPr/>
              </a:pPr>
              <a:t>‹N›</a:t>
            </a:fld>
            <a:endParaRPr lang="it-IT"/>
          </a:p>
        </p:txBody>
      </p:sp>
    </p:spTree>
    <p:extLst>
      <p:ext uri="{BB962C8B-B14F-4D97-AF65-F5344CB8AC3E}">
        <p14:creationId xmlns:p14="http://schemas.microsoft.com/office/powerpoint/2010/main" val="296794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53E508D0-4E98-4C61-A79B-1E355AC8A775}" type="datetimeFigureOut">
              <a:rPr lang="it-IT"/>
              <a:pPr>
                <a:defRPr/>
              </a:pPr>
              <a:t>25/09/25</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81611B1E-E381-4464-8BE8-288ADA62B6F3}" type="slidenum">
              <a:rPr lang="it-IT"/>
              <a:pPr>
                <a:defRPr/>
              </a:pPr>
              <a:t>‹N›</a:t>
            </a:fld>
            <a:endParaRPr lang="it-IT"/>
          </a:p>
        </p:txBody>
      </p:sp>
    </p:spTree>
    <p:extLst>
      <p:ext uri="{BB962C8B-B14F-4D97-AF65-F5344CB8AC3E}">
        <p14:creationId xmlns:p14="http://schemas.microsoft.com/office/powerpoint/2010/main" val="876212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1_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DE6C2225-3BBF-44DB-AD8D-F401D0FFD22C}" type="datetime1">
              <a:rPr lang="it-IT"/>
              <a:pPr lvl="0"/>
              <a:t>25/09/25</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3A4F18F1-7890-4033-B2B9-4A8790C98343}" type="slidenum">
              <a:t>‹N›</a:t>
            </a:fld>
            <a:endParaRPr lang="it-IT"/>
          </a:p>
        </p:txBody>
      </p:sp>
      <p:sp>
        <p:nvSpPr>
          <p:cNvPr id="5" name="Titolo 4"/>
          <p:cNvSpPr txBox="1">
            <a:spLocks noGrp="1"/>
          </p:cNvSpPr>
          <p:nvPr>
            <p:ph type="title" idx="4294967295"/>
          </p:nvPr>
        </p:nvSpPr>
        <p:spPr/>
        <p:txBody>
          <a:bodyPr/>
          <a:lstStyle>
            <a:lvl1pPr>
              <a:defRPr/>
            </a:lvl1pPr>
          </a:lstStyle>
          <a:p>
            <a:endParaRPr lang="it-IT"/>
          </a:p>
        </p:txBody>
      </p:sp>
      <p:sp>
        <p:nvSpPr>
          <p:cNvPr id="6" name="Segnaposto testo 5"/>
          <p:cNvSpPr txBox="1">
            <a:spLocks noGrp="1"/>
          </p:cNvSpPr>
          <p:nvPr>
            <p:ph type="body" idx="4294967295"/>
          </p:nvPr>
        </p:nvSpPr>
        <p:spPr/>
        <p:txBody>
          <a:bodyPr/>
          <a:lstStyle>
            <a:lvl1pPr>
              <a:spcAft>
                <a:spcPts val="1417"/>
              </a:spcAft>
              <a:defRPr sz="3200">
                <a:latin typeface="Arial" pitchFamily="18"/>
              </a:defRPr>
            </a:lvl1pPr>
          </a:lstStyle>
          <a:p>
            <a:endParaRPr lang="it-IT"/>
          </a:p>
        </p:txBody>
      </p:sp>
    </p:spTree>
    <p:extLst>
      <p:ext uri="{BB962C8B-B14F-4D97-AF65-F5344CB8AC3E}">
        <p14:creationId xmlns:p14="http://schemas.microsoft.com/office/powerpoint/2010/main" val="126877584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EC3299-0D28-12A2-46FE-15EC5A4763B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22075B5-EAD7-2DB6-37F2-6719D5FC27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7B233C6-BF1A-E4C5-4099-1BB5FD66F99E}"/>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5" name="Segnaposto piè di pagina 4">
            <a:extLst>
              <a:ext uri="{FF2B5EF4-FFF2-40B4-BE49-F238E27FC236}">
                <a16:creationId xmlns:a16="http://schemas.microsoft.com/office/drawing/2014/main" id="{1E7EC898-A093-63EC-3CF5-A27E61D9B9F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419D411-B8F3-BF5E-B329-4E90E031AF91}"/>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437167201"/>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14950D-8945-7DC1-0940-D424470308C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778BDA-A851-9CD5-0826-BE26D710D9A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6B13AF2-DAED-BED5-01DC-AD16A3937EC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9D8F829-9B9D-329B-D7FA-2ED85F7C8A5E}"/>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6" name="Segnaposto piè di pagina 5">
            <a:extLst>
              <a:ext uri="{FF2B5EF4-FFF2-40B4-BE49-F238E27FC236}">
                <a16:creationId xmlns:a16="http://schemas.microsoft.com/office/drawing/2014/main" id="{603041D6-D69B-723B-0D7D-19FFCDF9499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5B9E2C5-CF23-F179-6E6A-15B427F22836}"/>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49081058"/>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895648-7EBA-71E2-E492-141D39008D2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1C9FEF7-E51C-4B8D-D705-F0B4A13F9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A786847-8E95-F9E2-DAB2-8B74E409604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967CAB3-31FC-573E-BBFB-DF4C0CD1B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600ED9E-54D4-875D-779F-0D19744E9D7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CFD1507-7B58-5221-6AF6-8AE739203630}"/>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8" name="Segnaposto piè di pagina 7">
            <a:extLst>
              <a:ext uri="{FF2B5EF4-FFF2-40B4-BE49-F238E27FC236}">
                <a16:creationId xmlns:a16="http://schemas.microsoft.com/office/drawing/2014/main" id="{0C534BF7-BC4C-821F-5443-F185DE918D2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D9D8F9E-D2A0-14E8-CFE9-77DADDB611B8}"/>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3105838993"/>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9A1C34-C47B-E379-6C71-2891280C0F4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5A11C1F-95C0-B444-0B27-786F4A93B5B7}"/>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4" name="Segnaposto piè di pagina 3">
            <a:extLst>
              <a:ext uri="{FF2B5EF4-FFF2-40B4-BE49-F238E27FC236}">
                <a16:creationId xmlns:a16="http://schemas.microsoft.com/office/drawing/2014/main" id="{11D27112-21BB-6E5F-DFB2-3B64D71FDC0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3B937F7-459C-CADB-DA26-B2F4F96FD094}"/>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3049871820"/>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DADA4F4-399A-9DE5-1433-38C2F295C5B0}"/>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3" name="Segnaposto piè di pagina 2">
            <a:extLst>
              <a:ext uri="{FF2B5EF4-FFF2-40B4-BE49-F238E27FC236}">
                <a16:creationId xmlns:a16="http://schemas.microsoft.com/office/drawing/2014/main" id="{611945C8-E6AC-F922-64BD-A81FFB90775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E5B313B-8E4E-D182-7174-F915E8D4F9FE}"/>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1187641741"/>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710F2C-507E-D59B-56EA-91D81430574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259996F-86E0-71AD-C13B-1C8FD4E01F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3B9A138-5106-0B52-98A0-0601F448D6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B02AB04-EB55-78F5-94FC-91004D390969}"/>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6" name="Segnaposto piè di pagina 5">
            <a:extLst>
              <a:ext uri="{FF2B5EF4-FFF2-40B4-BE49-F238E27FC236}">
                <a16:creationId xmlns:a16="http://schemas.microsoft.com/office/drawing/2014/main" id="{861C757B-1407-8C8E-6C58-7FF9A0B900B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561D56-FEF4-36F4-3433-CDEEED5109FC}"/>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1884753319"/>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BA6FE0-89BA-E92B-F4A4-32C27C68A8E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06E70D9-45D4-E706-A24C-68D45F63B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2CBEAEA-11B8-E412-AFD9-A5F6A989E8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01E3048-AFCA-A89B-F4F0-90B0760B45CE}"/>
              </a:ext>
            </a:extLst>
          </p:cNvPr>
          <p:cNvSpPr>
            <a:spLocks noGrp="1"/>
          </p:cNvSpPr>
          <p:nvPr>
            <p:ph type="dt" sz="half" idx="10"/>
          </p:nvPr>
        </p:nvSpPr>
        <p:spPr/>
        <p:txBody>
          <a:bodyPr/>
          <a:lstStyle/>
          <a:p>
            <a:fld id="{61C1640C-40C1-4FCD-B64F-94657EF718AA}" type="datetimeFigureOut">
              <a:rPr lang="it-IT" smtClean="0"/>
              <a:t>25/09/25</a:t>
            </a:fld>
            <a:endParaRPr lang="it-IT"/>
          </a:p>
        </p:txBody>
      </p:sp>
      <p:sp>
        <p:nvSpPr>
          <p:cNvPr id="6" name="Segnaposto piè di pagina 5">
            <a:extLst>
              <a:ext uri="{FF2B5EF4-FFF2-40B4-BE49-F238E27FC236}">
                <a16:creationId xmlns:a16="http://schemas.microsoft.com/office/drawing/2014/main" id="{D323E6B4-447C-0C56-A677-92BA7E0AC5E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460A207-B09B-DB0F-8610-67DC014724E1}"/>
              </a:ext>
            </a:extLst>
          </p:cNvPr>
          <p:cNvSpPr>
            <a:spLocks noGrp="1"/>
          </p:cNvSpPr>
          <p:nvPr>
            <p:ph type="sldNum" sz="quarter" idx="12"/>
          </p:nvPr>
        </p:nvSpPr>
        <p:spPr/>
        <p:txBody>
          <a:bodyPr/>
          <a:lstStyle/>
          <a:p>
            <a:fld id="{62F90BA5-F8AE-42A9-9742-02B6E868C220}" type="slidenum">
              <a:rPr lang="it-IT" smtClean="0"/>
              <a:t>‹N›</a:t>
            </a:fld>
            <a:endParaRPr lang="it-IT"/>
          </a:p>
        </p:txBody>
      </p:sp>
    </p:spTree>
    <p:extLst>
      <p:ext uri="{BB962C8B-B14F-4D97-AF65-F5344CB8AC3E}">
        <p14:creationId xmlns:p14="http://schemas.microsoft.com/office/powerpoint/2010/main" val="2443081645"/>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E580088-C58A-D795-2EFD-46B9FB498D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0479316-696D-7B1B-26FE-00948DCC9B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D86F74C-2074-B80E-1DB5-8CC7B8409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1640C-40C1-4FCD-B64F-94657EF718AA}" type="datetimeFigureOut">
              <a:rPr lang="it-IT" smtClean="0"/>
              <a:t>25/09/25</a:t>
            </a:fld>
            <a:endParaRPr lang="it-IT"/>
          </a:p>
        </p:txBody>
      </p:sp>
      <p:sp>
        <p:nvSpPr>
          <p:cNvPr id="5" name="Segnaposto piè di pagina 4">
            <a:extLst>
              <a:ext uri="{FF2B5EF4-FFF2-40B4-BE49-F238E27FC236}">
                <a16:creationId xmlns:a16="http://schemas.microsoft.com/office/drawing/2014/main" id="{B3A60521-07B5-8A1A-E200-DC67E0F2CB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C27A0DD-A8B8-E2DA-4CD3-D36050DD2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90BA5-F8AE-42A9-9742-02B6E868C220}" type="slidenum">
              <a:rPr lang="it-IT" smtClean="0"/>
              <a:t>‹N›</a:t>
            </a:fld>
            <a:endParaRPr lang="it-IT"/>
          </a:p>
        </p:txBody>
      </p:sp>
    </p:spTree>
    <p:extLst>
      <p:ext uri="{BB962C8B-B14F-4D97-AF65-F5344CB8AC3E}">
        <p14:creationId xmlns:p14="http://schemas.microsoft.com/office/powerpoint/2010/main" val="1447521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endParaRPr lang="en-US"/>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2233082-EF5A-480C-8BFE-685E1D959033}" type="datetimeFigureOut">
              <a:rPr lang="it-IT"/>
              <a:pPr>
                <a:defRPr/>
              </a:pPr>
              <a:t>25/09/25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0A9FAA3-4EA4-4536-A55A-968113610E92}" type="slidenum">
              <a:rPr lang="it-IT"/>
              <a:pPr>
                <a:defRPr/>
              </a:pPr>
              <a:t>‹N›</a:t>
            </a:fld>
            <a:endParaRPr lang="it-IT"/>
          </a:p>
        </p:txBody>
      </p:sp>
    </p:spTree>
    <p:extLst>
      <p:ext uri="{BB962C8B-B14F-4D97-AF65-F5344CB8AC3E}">
        <p14:creationId xmlns:p14="http://schemas.microsoft.com/office/powerpoint/2010/main" val="2686468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hyperlink" Target="https://pubmed.ncbi.nlm.nih.gov/3607068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o 29">
            <a:extLst>
              <a:ext uri="{FF2B5EF4-FFF2-40B4-BE49-F238E27FC236}">
                <a16:creationId xmlns:a16="http://schemas.microsoft.com/office/drawing/2014/main" id="{0D04F2D2-C052-C40A-F061-B1EB6E066327}"/>
              </a:ext>
            </a:extLst>
          </p:cNvPr>
          <p:cNvGrpSpPr/>
          <p:nvPr/>
        </p:nvGrpSpPr>
        <p:grpSpPr>
          <a:xfrm>
            <a:off x="-15876" y="-1"/>
            <a:ext cx="12204701" cy="6858000"/>
            <a:chOff x="-15876" y="-1"/>
            <a:chExt cx="12204701" cy="6858000"/>
          </a:xfrm>
        </p:grpSpPr>
        <p:pic>
          <p:nvPicPr>
            <p:cNvPr id="22" name="Immagine 21" descr="Immagine che contiene persona, vestiti, interno&#10;&#10;Descrizione generata automaticamente">
              <a:extLst>
                <a:ext uri="{FF2B5EF4-FFF2-40B4-BE49-F238E27FC236}">
                  <a16:creationId xmlns:a16="http://schemas.microsoft.com/office/drawing/2014/main" id="{55BAE1AA-4D05-925E-97F6-2662751C3766}"/>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9" t="22563" r="26800" b="10060"/>
            <a:stretch/>
          </p:blipFill>
          <p:spPr>
            <a:xfrm flipH="1">
              <a:off x="-15876" y="0"/>
              <a:ext cx="11179176" cy="6857999"/>
            </a:xfrm>
            <a:prstGeom prst="rect">
              <a:avLst/>
            </a:prstGeom>
          </p:spPr>
        </p:pic>
        <p:pic>
          <p:nvPicPr>
            <p:cNvPr id="28" name="Immagine 27" descr="Immagine che contiene persona, vestiti, interno&#10;&#10;Descrizione generata automaticamente">
              <a:extLst>
                <a:ext uri="{FF2B5EF4-FFF2-40B4-BE49-F238E27FC236}">
                  <a16:creationId xmlns:a16="http://schemas.microsoft.com/office/drawing/2014/main" id="{1B114A44-D68F-7C11-28E6-684FF395204C}"/>
                </a:ext>
              </a:extLst>
            </p:cNvPr>
            <p:cNvPicPr>
              <a:picLocks noChangeAspect="1"/>
            </p:cNvPicPr>
            <p:nvPr/>
          </p:nvPicPr>
          <p:blipFill rotWithShape="1">
            <a:blip r:embed="rId5">
              <a:extLst>
                <a:ext uri="{28A0092B-C50C-407E-A947-70E740481C1C}">
                  <a14:useLocalDpi xmlns:a14="http://schemas.microsoft.com/office/drawing/2010/main" val="0"/>
                </a:ext>
              </a:extLst>
            </a:blip>
            <a:srcRect l="40" t="22563" r="93118" b="10060"/>
            <a:stretch/>
          </p:blipFill>
          <p:spPr>
            <a:xfrm>
              <a:off x="11144250" y="-1"/>
              <a:ext cx="1044575" cy="6857999"/>
            </a:xfrm>
            <a:prstGeom prst="rect">
              <a:avLst/>
            </a:prstGeom>
          </p:spPr>
        </p:pic>
      </p:grpSp>
      <p:sp>
        <p:nvSpPr>
          <p:cNvPr id="14347" name="Titolo 1"/>
          <p:cNvSpPr txBox="1">
            <a:spLocks/>
          </p:cNvSpPr>
          <p:nvPr/>
        </p:nvSpPr>
        <p:spPr bwMode="auto">
          <a:xfrm>
            <a:off x="-31752" y="2413000"/>
            <a:ext cx="12223752" cy="759288"/>
          </a:xfrm>
          <a:prstGeom prst="rect">
            <a:avLst/>
          </a:prstGeom>
          <a:solidFill>
            <a:srgbClr val="BC264B">
              <a:alpha val="84000"/>
            </a:srgbClr>
          </a:solidFill>
          <a:ln w="9525">
            <a:noFill/>
            <a:miter lim="800000"/>
            <a:headEnd/>
            <a:tailEnd/>
          </a:ln>
        </p:spPr>
        <p:txBody>
          <a:bodyPr anchor="b" anchorCtr="0"/>
          <a:lstStyle/>
          <a:p>
            <a:pPr algn="ctr" defTabSz="914400">
              <a:lnSpc>
                <a:spcPct val="90000"/>
              </a:lnSpc>
            </a:pPr>
            <a:r>
              <a:rPr lang="it-IT" sz="4000" b="1" dirty="0">
                <a:solidFill>
                  <a:schemeClr val="bg1"/>
                </a:solidFill>
                <a:latin typeface="Arial Narrow" pitchFamily="34" charset="0"/>
              </a:rPr>
              <a:t>Risultati della chirurgia bariatrica sulle donne infertili </a:t>
            </a:r>
          </a:p>
        </p:txBody>
      </p:sp>
      <p:sp>
        <p:nvSpPr>
          <p:cNvPr id="10" name="Rettangolo 9">
            <a:extLst>
              <a:ext uri="{FF2B5EF4-FFF2-40B4-BE49-F238E27FC236}">
                <a16:creationId xmlns:a16="http://schemas.microsoft.com/office/drawing/2014/main" id="{171420FD-7D0A-4834-B7A8-1E9040D9A826}"/>
              </a:ext>
            </a:extLst>
          </p:cNvPr>
          <p:cNvSpPr/>
          <p:nvPr/>
        </p:nvSpPr>
        <p:spPr>
          <a:xfrm>
            <a:off x="-15876" y="6315034"/>
            <a:ext cx="12223751" cy="54296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6781800" y="3215813"/>
            <a:ext cx="5426075" cy="1966297"/>
          </a:xfrm>
          <a:prstGeom prst="rect">
            <a:avLst/>
          </a:prstGeom>
          <a:solidFill>
            <a:srgbClr val="085C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14344" name="Sottotitolo 2"/>
          <p:cNvSpPr txBox="1">
            <a:spLocks/>
          </p:cNvSpPr>
          <p:nvPr/>
        </p:nvSpPr>
        <p:spPr bwMode="auto">
          <a:xfrm>
            <a:off x="6946900" y="3334169"/>
            <a:ext cx="5102829" cy="1729584"/>
          </a:xfrm>
          <a:prstGeom prst="rect">
            <a:avLst/>
          </a:prstGeom>
          <a:solidFill>
            <a:schemeClr val="bg1"/>
          </a:solidFill>
          <a:ln w="19050">
            <a:noFill/>
            <a:miter lim="800000"/>
            <a:headEnd/>
            <a:tailEnd/>
          </a:ln>
        </p:spPr>
        <p:txBody>
          <a:bodyPr anchor="ctr" anchorCtr="0"/>
          <a:lstStyle/>
          <a:p>
            <a:pPr algn="ctr" defTabSz="914400">
              <a:lnSpc>
                <a:spcPct val="90000"/>
              </a:lnSpc>
              <a:spcBef>
                <a:spcPts val="1000"/>
              </a:spcBef>
              <a:buFont typeface="Arial" charset="0"/>
              <a:buNone/>
            </a:pPr>
            <a:r>
              <a:rPr lang="it-IT" sz="2800" b="1" dirty="0">
                <a:solidFill>
                  <a:srgbClr val="0F474F"/>
                </a:solidFill>
                <a:latin typeface="Arial" panose="020B0604020202020204" pitchFamily="34" charset="0"/>
                <a:cs typeface="Arial" panose="020B0604020202020204" pitchFamily="34" charset="0"/>
              </a:rPr>
              <a:t>Beatrice D’Orazio</a:t>
            </a:r>
          </a:p>
          <a:p>
            <a:pPr algn="ctr" defTabSz="914400">
              <a:lnSpc>
                <a:spcPct val="90000"/>
              </a:lnSpc>
              <a:spcBef>
                <a:spcPts val="1000"/>
              </a:spcBef>
              <a:buFont typeface="Arial" charset="0"/>
              <a:buNone/>
            </a:pPr>
            <a:r>
              <a:rPr lang="it-IT" sz="1600" dirty="0">
                <a:latin typeface="Arial" panose="020B0604020202020204" pitchFamily="34" charset="0"/>
                <a:cs typeface="Arial" panose="020B0604020202020204" pitchFamily="34" charset="0"/>
              </a:rPr>
              <a:t>U.O.C. Chirurgia Generale e Oncologica</a:t>
            </a:r>
          </a:p>
          <a:p>
            <a:pPr algn="ctr" defTabSz="914400">
              <a:lnSpc>
                <a:spcPct val="90000"/>
              </a:lnSpc>
              <a:spcBef>
                <a:spcPts val="1000"/>
              </a:spcBef>
              <a:buFont typeface="Arial" charset="0"/>
              <a:buNone/>
            </a:pPr>
            <a:r>
              <a:rPr lang="it-IT" sz="1600" dirty="0">
                <a:latin typeface="Arial" panose="020B0604020202020204" pitchFamily="34" charset="0"/>
                <a:cs typeface="Arial" panose="020B0604020202020204" pitchFamily="34" charset="0"/>
              </a:rPr>
              <a:t>Ospedale Buccheri La Ferla-Fatebenefratelli-Palermo</a:t>
            </a:r>
          </a:p>
          <a:p>
            <a:pPr algn="ctr" defTabSz="914400">
              <a:lnSpc>
                <a:spcPct val="90000"/>
              </a:lnSpc>
              <a:spcBef>
                <a:spcPts val="1000"/>
              </a:spcBef>
              <a:buFont typeface="Arial" charset="0"/>
              <a:buNone/>
            </a:pPr>
            <a:r>
              <a:rPr lang="it-IT" sz="1600" dirty="0">
                <a:latin typeface="Arial" panose="020B0604020202020204" pitchFamily="34" charset="0"/>
                <a:cs typeface="Arial" panose="020B0604020202020204" pitchFamily="34" charset="0"/>
              </a:rPr>
              <a:t>Direttore Cosimo Callari</a:t>
            </a:r>
          </a:p>
        </p:txBody>
      </p:sp>
    </p:spTree>
    <p:extLst>
      <p:ext uri="{BB962C8B-B14F-4D97-AF65-F5344CB8AC3E}">
        <p14:creationId xmlns:p14="http://schemas.microsoft.com/office/powerpoint/2010/main" val="2834068175"/>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1">
            <a:extLst>
              <a:ext uri="{FF2B5EF4-FFF2-40B4-BE49-F238E27FC236}">
                <a16:creationId xmlns:a16="http://schemas.microsoft.com/office/drawing/2014/main" id="{839AE8C8-74FF-A9D3-25C7-75469303E77A}"/>
              </a:ext>
            </a:extLst>
          </p:cNvPr>
          <p:cNvSpPr>
            <a:spLocks noChangeArrowheads="1"/>
          </p:cNvSpPr>
          <p:nvPr/>
        </p:nvSpPr>
        <p:spPr bwMode="auto">
          <a:xfrm>
            <a:off x="144460" y="-35847"/>
            <a:ext cx="12047540" cy="1200329"/>
          </a:xfrm>
          <a:prstGeom prst="rect">
            <a:avLst/>
          </a:prstGeom>
          <a:noFill/>
          <a:ln w="9525">
            <a:noFill/>
            <a:miter lim="800000"/>
            <a:headEnd/>
            <a:tailEnd/>
          </a:ln>
        </p:spPr>
        <p:txBody>
          <a:bodyPr wrap="square" lIns="216000" rIns="288000">
            <a:spAutoFit/>
          </a:bodyPr>
          <a:lstStyle/>
          <a:p>
            <a:pPr lvl="1" algn="r" defTabSz="457200" fontAlgn="base">
              <a:spcBef>
                <a:spcPct val="0"/>
              </a:spcBef>
              <a:spcAft>
                <a:spcPct val="0"/>
              </a:spcAft>
              <a:defRPr/>
            </a:pPr>
            <a:r>
              <a:rPr lang="en-US" altLang="it-IT" sz="3500" dirty="0">
                <a:solidFill>
                  <a:srgbClr val="633075"/>
                </a:solidFill>
                <a:latin typeface="Arial Narrow" pitchFamily="34" charset="0"/>
                <a:cs typeface="Helvetica" pitchFamily="34" charset="0"/>
              </a:rPr>
              <a:t>How bariatric surgery boosts fertility:</a:t>
            </a:r>
            <a:br>
              <a:rPr kumimoji="0" lang="en-US"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br>
            <a:r>
              <a:rPr kumimoji="0" lang="en-US"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a multifactorial </a:t>
            </a:r>
            <a:r>
              <a:rPr lang="en-US" altLang="it-IT" sz="3500" dirty="0">
                <a:solidFill>
                  <a:srgbClr val="633075"/>
                </a:solidFill>
                <a:latin typeface="Arial Narrow" pitchFamily="34" charset="0"/>
                <a:cs typeface="Helvetica" pitchFamily="34" charset="0"/>
              </a:rPr>
              <a:t>action</a:t>
            </a:r>
            <a:endParaRPr kumimoji="0" lang="it-IT"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pic>
        <p:nvPicPr>
          <p:cNvPr id="7" name="Immagine 6">
            <a:extLst>
              <a:ext uri="{FF2B5EF4-FFF2-40B4-BE49-F238E27FC236}">
                <a16:creationId xmlns:a16="http://schemas.microsoft.com/office/drawing/2014/main" id="{29A8D358-323D-F46D-E582-63658CB072A8}"/>
              </a:ext>
            </a:extLst>
          </p:cNvPr>
          <p:cNvPicPr>
            <a:picLocks noChangeAspect="1"/>
          </p:cNvPicPr>
          <p:nvPr/>
        </p:nvPicPr>
        <p:blipFill rotWithShape="1">
          <a:blip r:embed="rId3">
            <a:extLst>
              <a:ext uri="{28A0092B-C50C-407E-A947-70E740481C1C}">
                <a14:useLocalDpi xmlns:a14="http://schemas.microsoft.com/office/drawing/2010/main" val="0"/>
              </a:ext>
            </a:extLst>
          </a:blip>
          <a:srcRect t="33424" b="9057"/>
          <a:stretch/>
        </p:blipFill>
        <p:spPr>
          <a:xfrm>
            <a:off x="1" y="1089025"/>
            <a:ext cx="12192000" cy="4645025"/>
          </a:xfrm>
          <a:prstGeom prst="rect">
            <a:avLst/>
          </a:prstGeom>
        </p:spPr>
      </p:pic>
      <p:sp>
        <p:nvSpPr>
          <p:cNvPr id="8" name="Rettangolo 7">
            <a:extLst>
              <a:ext uri="{FF2B5EF4-FFF2-40B4-BE49-F238E27FC236}">
                <a16:creationId xmlns:a16="http://schemas.microsoft.com/office/drawing/2014/main" id="{9FC68FC7-6163-0347-50B6-18D62847573A}"/>
              </a:ext>
            </a:extLst>
          </p:cNvPr>
          <p:cNvSpPr/>
          <p:nvPr/>
        </p:nvSpPr>
        <p:spPr>
          <a:xfrm>
            <a:off x="117986" y="1132949"/>
            <a:ext cx="6096000" cy="442861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5FED675F-0C7C-D001-E6C1-3A938B55E859}"/>
              </a:ext>
            </a:extLst>
          </p:cNvPr>
          <p:cNvSpPr txBox="1"/>
          <p:nvPr/>
        </p:nvSpPr>
        <p:spPr>
          <a:xfrm>
            <a:off x="277196" y="1246522"/>
            <a:ext cx="5861541" cy="4324261"/>
          </a:xfrm>
          <a:prstGeom prst="rect">
            <a:avLst/>
          </a:prstGeom>
          <a:noFill/>
        </p:spPr>
        <p:txBody>
          <a:bodyPr wrap="square" rtlCol="0">
            <a:spAutoFit/>
          </a:bodyPr>
          <a:lstStyle/>
          <a:p>
            <a:pPr>
              <a:buClr>
                <a:srgbClr val="AA1539"/>
              </a:buClr>
            </a:pPr>
            <a:r>
              <a:rPr lang="en-US" sz="2500" b="1" dirty="0">
                <a:solidFill>
                  <a:srgbClr val="FF0000"/>
                </a:solidFill>
              </a:rPr>
              <a:t>Bariatric surgery acts not only on weight but also as a hormonal reset:</a:t>
            </a:r>
          </a:p>
          <a:p>
            <a:pPr marL="342900" indent="-342900">
              <a:buClr>
                <a:srgbClr val="AA1539"/>
              </a:buClr>
              <a:buFont typeface="Arial" panose="020B0604020202020204" pitchFamily="34" charset="0"/>
              <a:buChar char="•"/>
            </a:pPr>
            <a:r>
              <a:rPr lang="en-US" sz="2500" dirty="0">
                <a:solidFill>
                  <a:schemeClr val="bg2">
                    <a:lumMod val="25000"/>
                  </a:schemeClr>
                </a:solidFill>
              </a:rPr>
              <a:t> reduces excess estrogens and free androgens</a:t>
            </a:r>
          </a:p>
          <a:p>
            <a:pPr marL="342900" indent="-342900">
              <a:buClr>
                <a:srgbClr val="AA1539"/>
              </a:buClr>
              <a:buFont typeface="Arial" panose="020B0604020202020204" pitchFamily="34" charset="0"/>
              <a:buChar char="•"/>
            </a:pPr>
            <a:r>
              <a:rPr lang="en-US" sz="2500" dirty="0">
                <a:solidFill>
                  <a:schemeClr val="bg2">
                    <a:lumMod val="25000"/>
                  </a:schemeClr>
                </a:solidFill>
              </a:rPr>
              <a:t> restores LH and FSH levels, </a:t>
            </a:r>
          </a:p>
          <a:p>
            <a:pPr marL="342900" indent="-342900">
              <a:buClr>
                <a:srgbClr val="AA1539"/>
              </a:buClr>
              <a:buFont typeface="Arial" panose="020B0604020202020204" pitchFamily="34" charset="0"/>
              <a:buChar char="•"/>
            </a:pPr>
            <a:r>
              <a:rPr lang="en-US" sz="2500" dirty="0">
                <a:solidFill>
                  <a:schemeClr val="bg2">
                    <a:lumMod val="25000"/>
                  </a:schemeClr>
                </a:solidFill>
              </a:rPr>
              <a:t>reactivates ovulation, and improves female fertility.</a:t>
            </a:r>
          </a:p>
          <a:p>
            <a:pPr>
              <a:buClr>
                <a:srgbClr val="AA1539"/>
              </a:buClr>
            </a:pPr>
            <a:r>
              <a:rPr lang="en-US" sz="2500" dirty="0">
                <a:solidFill>
                  <a:schemeClr val="bg2">
                    <a:lumMod val="25000"/>
                  </a:schemeClr>
                </a:solidFill>
              </a:rPr>
              <a:t>The body ‘resynchronizes’ its hypothalamic-pituitary-ovarian (HPO) axis, leading to regular menstrual cycles and increased chances of conception.</a:t>
            </a:r>
          </a:p>
        </p:txBody>
      </p:sp>
      <p:sp>
        <p:nvSpPr>
          <p:cNvPr id="4" name="Rettangolo 3"/>
          <p:cNvSpPr/>
          <p:nvPr/>
        </p:nvSpPr>
        <p:spPr>
          <a:xfrm>
            <a:off x="448234" y="5709050"/>
            <a:ext cx="11672047" cy="1138773"/>
          </a:xfrm>
          <a:prstGeom prst="rect">
            <a:avLst/>
          </a:prstGeom>
        </p:spPr>
        <p:txBody>
          <a:bodyPr wrap="square">
            <a:spAutoFit/>
          </a:bodyPr>
          <a:lstStyle/>
          <a:p>
            <a:pPr lvl="0" algn="r" defTabSz="457200" fontAlgn="base">
              <a:spcBef>
                <a:spcPct val="0"/>
              </a:spcBef>
              <a:spcAft>
                <a:spcPct val="0"/>
              </a:spcAft>
              <a:defRPr/>
            </a:pPr>
            <a:r>
              <a:rPr lang="en-US" altLang="it-IT" sz="1600" b="1" dirty="0">
                <a:solidFill>
                  <a:srgbClr val="909090"/>
                </a:solidFill>
                <a:latin typeface="Arial Narrow" panose="020B0606020202030204" pitchFamily="34" charset="0"/>
                <a:cs typeface="Arial" panose="020B0604020202020204" pitchFamily="34" charset="0"/>
              </a:rPr>
              <a:t>Charalampos </a:t>
            </a:r>
            <a:r>
              <a:rPr lang="en-US" altLang="it-IT" sz="1600" b="1" dirty="0" err="1">
                <a:solidFill>
                  <a:srgbClr val="909090"/>
                </a:solidFill>
                <a:latin typeface="Arial Narrow" panose="020B0606020202030204" pitchFamily="34" charset="0"/>
                <a:cs typeface="Arial" panose="020B0604020202020204" pitchFamily="34" charset="0"/>
              </a:rPr>
              <a:t>Voros</a:t>
            </a:r>
            <a:r>
              <a:rPr lang="en-US" altLang="it-IT" sz="1600" b="1" dirty="0">
                <a:solidFill>
                  <a:srgbClr val="909090"/>
                </a:solidFill>
                <a:latin typeface="Arial Narrow" panose="020B0606020202030204" pitchFamily="34" charset="0"/>
                <a:cs typeface="Arial" panose="020B0604020202020204" pitchFamily="34" charset="0"/>
              </a:rPr>
              <a:t>, et al </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2025, The Relationship Between Obesity, Bariatric Surgery, and Infertility: A Systematic Review Life, 15,758</a:t>
            </a:r>
          </a:p>
          <a:p>
            <a:pPr lvl="0" algn="r" defTabSz="457200" fontAlgn="base">
              <a:spcBef>
                <a:spcPct val="0"/>
              </a:spcBef>
              <a:spcAft>
                <a:spcPct val="0"/>
              </a:spcAft>
              <a:defRPr/>
            </a:pPr>
            <a:r>
              <a:rPr lang="en-US" altLang="it-IT" i="1" dirty="0">
                <a:solidFill>
                  <a:srgbClr val="909090"/>
                </a:solidFill>
                <a:latin typeface="Arial Narrow" panose="020B0606020202030204" pitchFamily="34" charset="0"/>
                <a:cs typeface="Arial" panose="020B0604020202020204" pitchFamily="34" charset="0"/>
              </a:rPr>
              <a:t>.</a:t>
            </a:r>
          </a:p>
          <a:p>
            <a:pPr lvl="0" algn="r" defTabSz="457200" fontAlgn="base">
              <a:spcBef>
                <a:spcPct val="0"/>
              </a:spcBef>
              <a:spcAft>
                <a:spcPct val="0"/>
              </a:spcAft>
              <a:defRPr/>
            </a:pPr>
            <a:endParaRPr lang="en-US" altLang="it-IT" i="1" dirty="0">
              <a:solidFill>
                <a:srgbClr val="909090"/>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8288753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1A9A8BA3-7694-C2EF-BE3F-B8C42D9EEA45}"/>
              </a:ext>
            </a:extLst>
          </p:cNvPr>
          <p:cNvGrpSpPr/>
          <p:nvPr/>
        </p:nvGrpSpPr>
        <p:grpSpPr>
          <a:xfrm>
            <a:off x="0" y="1052513"/>
            <a:ext cx="12192000" cy="4653125"/>
            <a:chOff x="0" y="1052513"/>
            <a:chExt cx="12192000" cy="4653125"/>
          </a:xfrm>
        </p:grpSpPr>
        <p:pic>
          <p:nvPicPr>
            <p:cNvPr id="4" name="Immagine 3" descr="Immagine che contiene persona, muro, interno, vestiti&#10;&#10;Descrizione generata automaticamente">
              <a:extLst>
                <a:ext uri="{FF2B5EF4-FFF2-40B4-BE49-F238E27FC236}">
                  <a16:creationId xmlns:a16="http://schemas.microsoft.com/office/drawing/2014/main" id="{C0F2D480-D060-4DBE-E336-FC50077752E8}"/>
                </a:ext>
              </a:extLst>
            </p:cNvPr>
            <p:cNvPicPr>
              <a:picLocks noChangeAspect="1"/>
            </p:cNvPicPr>
            <p:nvPr/>
          </p:nvPicPr>
          <p:blipFill rotWithShape="1">
            <a:blip r:embed="rId3">
              <a:extLst>
                <a:ext uri="{28A0092B-C50C-407E-A947-70E740481C1C}">
                  <a14:useLocalDpi xmlns:a14="http://schemas.microsoft.com/office/drawing/2010/main" val="0"/>
                </a:ext>
              </a:extLst>
            </a:blip>
            <a:srcRect l="14832" t="18634" b="16264"/>
            <a:stretch/>
          </p:blipFill>
          <p:spPr>
            <a:xfrm>
              <a:off x="0" y="1052513"/>
              <a:ext cx="9110470" cy="4645025"/>
            </a:xfrm>
            <a:prstGeom prst="rect">
              <a:avLst/>
            </a:prstGeom>
          </p:spPr>
        </p:pic>
        <p:pic>
          <p:nvPicPr>
            <p:cNvPr id="7" name="Immagine 6" descr="Immagine che contiene persona, muro, interno, vestiti&#10;&#10;Descrizione generata automaticamente">
              <a:extLst>
                <a:ext uri="{FF2B5EF4-FFF2-40B4-BE49-F238E27FC236}">
                  <a16:creationId xmlns:a16="http://schemas.microsoft.com/office/drawing/2014/main" id="{6F59C3E0-098E-200E-F509-52E5E9FE5D1D}"/>
                </a:ext>
              </a:extLst>
            </p:cNvPr>
            <p:cNvPicPr>
              <a:picLocks noChangeAspect="1"/>
            </p:cNvPicPr>
            <p:nvPr/>
          </p:nvPicPr>
          <p:blipFill rotWithShape="1">
            <a:blip r:embed="rId3">
              <a:extLst>
                <a:ext uri="{28A0092B-C50C-407E-A947-70E740481C1C}">
                  <a14:useLocalDpi xmlns:a14="http://schemas.microsoft.com/office/drawing/2010/main" val="0"/>
                </a:ext>
              </a:extLst>
            </a:blip>
            <a:srcRect l="93038" t="18634" b="16264"/>
            <a:stretch/>
          </p:blipFill>
          <p:spPr>
            <a:xfrm flipH="1">
              <a:off x="9110470" y="1060613"/>
              <a:ext cx="3081530" cy="4645025"/>
            </a:xfrm>
            <a:prstGeom prst="rect">
              <a:avLst/>
            </a:prstGeom>
          </p:spPr>
        </p:pic>
      </p:grpSp>
      <p:sp>
        <p:nvSpPr>
          <p:cNvPr id="9" name="Rettangolo 8">
            <a:extLst>
              <a:ext uri="{FF2B5EF4-FFF2-40B4-BE49-F238E27FC236}">
                <a16:creationId xmlns:a16="http://schemas.microsoft.com/office/drawing/2014/main" id="{FC16D063-F74F-4252-85FF-07225AC975CA}"/>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102014" y="133808"/>
            <a:ext cx="11098926" cy="646331"/>
          </a:xfrm>
          <a:prstGeom prst="rect">
            <a:avLst/>
          </a:prstGeom>
          <a:noFill/>
          <a:ln w="9525">
            <a:noFill/>
            <a:miter lim="800000"/>
            <a:headEnd/>
            <a:tailEnd/>
          </a:ln>
        </p:spPr>
        <p:txBody>
          <a:bodyPr wrap="square" lIns="216000" rIns="288000">
            <a:spAutoFit/>
          </a:bodyPr>
          <a:lstStyle/>
          <a:p>
            <a:pPr lvl="1" algn="r" defTabSz="919163"/>
            <a:r>
              <a:rPr lang="en-US" altLang="it-IT" sz="3600" dirty="0">
                <a:solidFill>
                  <a:srgbClr val="633075"/>
                </a:solidFill>
                <a:latin typeface="Arial Narrow" pitchFamily="34" charset="0"/>
                <a:cs typeface="Helvetica" pitchFamily="34" charset="0"/>
              </a:rPr>
              <a:t>After Bariatric Surgery: Hormonal Rebalancing</a:t>
            </a:r>
          </a:p>
        </p:txBody>
      </p:sp>
      <p:sp>
        <p:nvSpPr>
          <p:cNvPr id="28" name="Rettangolo 27">
            <a:extLst>
              <a:ext uri="{FF2B5EF4-FFF2-40B4-BE49-F238E27FC236}">
                <a16:creationId xmlns:a16="http://schemas.microsoft.com/office/drawing/2014/main" id="{02ADB1DF-71A5-7F38-44AB-ACD9B522597D}"/>
              </a:ext>
            </a:extLst>
          </p:cNvPr>
          <p:cNvSpPr/>
          <p:nvPr/>
        </p:nvSpPr>
        <p:spPr>
          <a:xfrm>
            <a:off x="7053943" y="1666882"/>
            <a:ext cx="4099447" cy="1293810"/>
          </a:xfrm>
          <a:prstGeom prst="rect">
            <a:avLst/>
          </a:prstGeom>
          <a:solidFill>
            <a:schemeClr val="bg1">
              <a:alpha val="42000"/>
            </a:schemeClr>
          </a:solidFill>
          <a:ln w="38100">
            <a:solidFill>
              <a:srgbClr val="633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Increase in SHBG: Higher SHBG improves hormone bioavailability and decreases free androgens, alleviating PCOS symptoms</a:t>
            </a:r>
          </a:p>
        </p:txBody>
      </p:sp>
      <p:sp>
        <p:nvSpPr>
          <p:cNvPr id="29" name="Rettangolo 28">
            <a:extLst>
              <a:ext uri="{FF2B5EF4-FFF2-40B4-BE49-F238E27FC236}">
                <a16:creationId xmlns:a16="http://schemas.microsoft.com/office/drawing/2014/main" id="{8CCE00D1-354E-0000-3DB9-DFFBA9C6D804}"/>
              </a:ext>
            </a:extLst>
          </p:cNvPr>
          <p:cNvSpPr/>
          <p:nvPr/>
        </p:nvSpPr>
        <p:spPr>
          <a:xfrm>
            <a:off x="-1" y="2962275"/>
            <a:ext cx="3972413" cy="934720"/>
          </a:xfrm>
          <a:prstGeom prst="rect">
            <a:avLst/>
          </a:prstGeom>
          <a:solidFill>
            <a:srgbClr val="63307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Return to Fertility</a:t>
            </a:r>
            <a:endParaRPr lang="it-IT" sz="3200" dirty="0"/>
          </a:p>
        </p:txBody>
      </p:sp>
      <p:sp>
        <p:nvSpPr>
          <p:cNvPr id="30" name="Rettangolo 29">
            <a:extLst>
              <a:ext uri="{FF2B5EF4-FFF2-40B4-BE49-F238E27FC236}">
                <a16:creationId xmlns:a16="http://schemas.microsoft.com/office/drawing/2014/main" id="{0B09DB9D-C122-4811-2247-64107843B968}"/>
              </a:ext>
            </a:extLst>
          </p:cNvPr>
          <p:cNvSpPr/>
          <p:nvPr/>
        </p:nvSpPr>
        <p:spPr>
          <a:xfrm>
            <a:off x="7155543" y="3328992"/>
            <a:ext cx="4099447" cy="1243008"/>
          </a:xfrm>
          <a:prstGeom prst="rect">
            <a:avLst/>
          </a:prstGeom>
          <a:solidFill>
            <a:schemeClr val="bg1">
              <a:alpha val="42000"/>
            </a:schemeClr>
          </a:solidFill>
          <a:ln w="38100">
            <a:solidFill>
              <a:srgbClr val="633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Reduction in total and free testosterone: Due to improved insulin sensitivity and decreased peripheral androgen conversion.</a:t>
            </a:r>
          </a:p>
        </p:txBody>
      </p:sp>
      <p:grpSp>
        <p:nvGrpSpPr>
          <p:cNvPr id="25" name="Gruppo 24">
            <a:extLst>
              <a:ext uri="{FF2B5EF4-FFF2-40B4-BE49-F238E27FC236}">
                <a16:creationId xmlns:a16="http://schemas.microsoft.com/office/drawing/2014/main" id="{7EE5134F-2698-3D5C-CFFD-CD3E6249E14B}"/>
              </a:ext>
            </a:extLst>
          </p:cNvPr>
          <p:cNvGrpSpPr/>
          <p:nvPr/>
        </p:nvGrpSpPr>
        <p:grpSpPr>
          <a:xfrm>
            <a:off x="3686175" y="2100943"/>
            <a:ext cx="3381375" cy="1353457"/>
            <a:chOff x="3686175" y="2075543"/>
            <a:chExt cx="3381375" cy="1353457"/>
          </a:xfrm>
        </p:grpSpPr>
        <p:cxnSp>
          <p:nvCxnSpPr>
            <p:cNvPr id="14" name="Connettore a gomito 13">
              <a:extLst>
                <a:ext uri="{FF2B5EF4-FFF2-40B4-BE49-F238E27FC236}">
                  <a16:creationId xmlns:a16="http://schemas.microsoft.com/office/drawing/2014/main" id="{053BFD61-30F3-E4B5-8313-4674B5E229AA}"/>
                </a:ext>
              </a:extLst>
            </p:cNvPr>
            <p:cNvCxnSpPr>
              <a:cxnSpLocks/>
            </p:cNvCxnSpPr>
            <p:nvPr/>
          </p:nvCxnSpPr>
          <p:spPr>
            <a:xfrm flipV="1">
              <a:off x="3686175" y="2075543"/>
              <a:ext cx="3367768" cy="1353457"/>
            </a:xfrm>
            <a:prstGeom prst="bentConnector3">
              <a:avLst>
                <a:gd name="adj1" fmla="val 54808"/>
              </a:avLst>
            </a:prstGeom>
            <a:ln w="38100">
              <a:solidFill>
                <a:srgbClr val="633075"/>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33D679CC-C50A-1587-1584-00E063EDC9FA}"/>
                </a:ext>
              </a:extLst>
            </p:cNvPr>
            <p:cNvCxnSpPr>
              <a:cxnSpLocks/>
            </p:cNvCxnSpPr>
            <p:nvPr/>
          </p:nvCxnSpPr>
          <p:spPr>
            <a:xfrm flipV="1">
              <a:off x="5519351" y="3419475"/>
              <a:ext cx="1548199" cy="9525"/>
            </a:xfrm>
            <a:prstGeom prst="line">
              <a:avLst/>
            </a:prstGeom>
            <a:ln w="38100">
              <a:solidFill>
                <a:srgbClr val="633075"/>
              </a:solidFill>
              <a:tailEnd type="oval"/>
            </a:ln>
          </p:spPr>
          <p:style>
            <a:lnRef idx="1">
              <a:schemeClr val="accent1"/>
            </a:lnRef>
            <a:fillRef idx="0">
              <a:schemeClr val="accent1"/>
            </a:fillRef>
            <a:effectRef idx="0">
              <a:schemeClr val="accent1"/>
            </a:effectRef>
            <a:fontRef idx="minor">
              <a:schemeClr val="tx1"/>
            </a:fontRef>
          </p:style>
        </p:cxnSp>
      </p:grpSp>
      <p:sp>
        <p:nvSpPr>
          <p:cNvPr id="3" name="Rectangle 1"/>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5" name="Rettangolo 14">
            <a:extLst>
              <a:ext uri="{FF2B5EF4-FFF2-40B4-BE49-F238E27FC236}">
                <a16:creationId xmlns:a16="http://schemas.microsoft.com/office/drawing/2014/main" id="{FEC51A27-CE01-6954-BFB4-53379EEFF7B5}"/>
              </a:ext>
            </a:extLst>
          </p:cNvPr>
          <p:cNvSpPr/>
          <p:nvPr/>
        </p:nvSpPr>
        <p:spPr>
          <a:xfrm>
            <a:off x="-13392" y="5710238"/>
            <a:ext cx="12205392" cy="977582"/>
          </a:xfrm>
          <a:prstGeom prst="rect">
            <a:avLst/>
          </a:prstGeom>
          <a:solidFill>
            <a:srgbClr val="BC264B">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t>These hormonal changes help to restore PCOS symptoms, including hirsutism and anovulation </a:t>
            </a:r>
            <a:endParaRPr lang="it-IT" sz="2000" b="1" i="1" dirty="0"/>
          </a:p>
        </p:txBody>
      </p:sp>
    </p:spTree>
    <p:extLst>
      <p:ext uri="{BB962C8B-B14F-4D97-AF65-F5344CB8AC3E}">
        <p14:creationId xmlns:p14="http://schemas.microsoft.com/office/powerpoint/2010/main" val="1381205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1+#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8" grpId="0" animBg="1"/>
      <p:bldP spid="29" grpId="0" animBg="1"/>
      <p:bldP spid="30"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uro, interno, persona, divano&#10;&#10;Descrizione generata automaticamente">
            <a:extLst>
              <a:ext uri="{FF2B5EF4-FFF2-40B4-BE49-F238E27FC236}">
                <a16:creationId xmlns:a16="http://schemas.microsoft.com/office/drawing/2014/main" id="{3E8DF4D5-1544-9D93-1CE9-74AC4906C76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2610"/>
          <a:stretch/>
        </p:blipFill>
        <p:spPr>
          <a:xfrm>
            <a:off x="1" y="1089025"/>
            <a:ext cx="6096000" cy="4650433"/>
          </a:xfrm>
          <a:prstGeom prst="rect">
            <a:avLst/>
          </a:prstGeom>
        </p:spPr>
      </p:pic>
      <p:sp>
        <p:nvSpPr>
          <p:cNvPr id="4" name="Rettangolo 3">
            <a:extLst>
              <a:ext uri="{FF2B5EF4-FFF2-40B4-BE49-F238E27FC236}">
                <a16:creationId xmlns:a16="http://schemas.microsoft.com/office/drawing/2014/main" id="{B0E2C96E-4A3E-03E0-3517-C0B6ED7F7EA8}"/>
              </a:ext>
            </a:extLst>
          </p:cNvPr>
          <p:cNvSpPr/>
          <p:nvPr/>
        </p:nvSpPr>
        <p:spPr>
          <a:xfrm>
            <a:off x="6169688" y="1089026"/>
            <a:ext cx="6022311" cy="3101138"/>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134D9AB3-B7AF-66EC-3BA0-CDC6F07FD143}"/>
              </a:ext>
            </a:extLst>
          </p:cNvPr>
          <p:cNvSpPr>
            <a:spLocks noChangeArrowheads="1"/>
          </p:cNvSpPr>
          <p:nvPr/>
        </p:nvSpPr>
        <p:spPr bwMode="auto">
          <a:xfrm>
            <a:off x="1076960" y="106508"/>
            <a:ext cx="10952039" cy="1569660"/>
          </a:xfrm>
          <a:prstGeom prst="rect">
            <a:avLst/>
          </a:prstGeom>
          <a:noFill/>
          <a:ln w="9525">
            <a:noFill/>
            <a:miter lim="800000"/>
            <a:headEnd/>
            <a:tailEnd/>
          </a:ln>
        </p:spPr>
        <p:txBody>
          <a:bodyPr wrap="square" lIns="216000" rIns="288000">
            <a:spAutoFit/>
          </a:bodyPr>
          <a:lstStyle/>
          <a:p>
            <a:pPr lvl="1" algn="r"/>
            <a:r>
              <a:rPr lang="it-IT" altLang="it-IT" sz="3200" dirty="0">
                <a:solidFill>
                  <a:srgbClr val="633075"/>
                </a:solidFill>
                <a:latin typeface="Arial Narrow" pitchFamily="34" charset="0"/>
                <a:cs typeface="Helvetica" pitchFamily="34" charset="0"/>
              </a:rPr>
              <a:t>Bariatic </a:t>
            </a:r>
            <a:r>
              <a:rPr lang="it-IT" altLang="it-IT" sz="3200" dirty="0" err="1">
                <a:solidFill>
                  <a:srgbClr val="633075"/>
                </a:solidFill>
                <a:latin typeface="Arial Narrow" pitchFamily="34" charset="0"/>
                <a:cs typeface="Helvetica" pitchFamily="34" charset="0"/>
              </a:rPr>
              <a:t>surgery</a:t>
            </a:r>
            <a:r>
              <a:rPr lang="it-IT" altLang="it-IT" sz="3200" dirty="0">
                <a:solidFill>
                  <a:srgbClr val="633075"/>
                </a:solidFill>
                <a:latin typeface="Arial Narrow" pitchFamily="34" charset="0"/>
                <a:cs typeface="Helvetica" pitchFamily="34" charset="0"/>
              </a:rPr>
              <a:t> and  </a:t>
            </a:r>
            <a:r>
              <a:rPr lang="it-IT" altLang="it-IT" sz="3200" dirty="0" err="1">
                <a:solidFill>
                  <a:srgbClr val="633075"/>
                </a:solidFill>
                <a:latin typeface="Arial Narrow" pitchFamily="34" charset="0"/>
                <a:cs typeface="Helvetica" pitchFamily="34" charset="0"/>
              </a:rPr>
              <a:t>fertility</a:t>
            </a:r>
            <a:r>
              <a:rPr lang="it-IT" altLang="it-IT" sz="3200" dirty="0">
                <a:solidFill>
                  <a:srgbClr val="633075"/>
                </a:solidFill>
                <a:latin typeface="Arial Narrow" pitchFamily="34" charset="0"/>
                <a:cs typeface="Helvetica" pitchFamily="34" charset="0"/>
              </a:rPr>
              <a:t> outcomes: </a:t>
            </a:r>
          </a:p>
          <a:p>
            <a:pPr lvl="1" algn="r"/>
            <a:r>
              <a:rPr lang="en-US" altLang="it-IT" sz="2400" dirty="0">
                <a:solidFill>
                  <a:srgbClr val="633075"/>
                </a:solidFill>
                <a:latin typeface="Arial Narrow" pitchFamily="34" charset="0"/>
                <a:cs typeface="Helvetica" pitchFamily="34" charset="0"/>
              </a:rPr>
              <a:t>not all trials showed benefits in fertility results</a:t>
            </a:r>
            <a:endParaRPr lang="it-IT" altLang="it-IT" sz="2000" dirty="0">
              <a:solidFill>
                <a:srgbClr val="633075"/>
              </a:solidFill>
              <a:latin typeface="Arial Narrow" pitchFamily="34" charset="0"/>
              <a:cs typeface="Helvetica" pitchFamily="34" charset="0"/>
            </a:endParaRPr>
          </a:p>
          <a:p>
            <a:pPr lvl="1" algn="r"/>
            <a:endParaRPr lang="it-IT" altLang="it-IT" sz="4000" dirty="0">
              <a:solidFill>
                <a:srgbClr val="633075"/>
              </a:solidFill>
              <a:latin typeface="Arial Narrow" pitchFamily="34" charset="0"/>
              <a:cs typeface="Helvetica" pitchFamily="34" charset="0"/>
            </a:endParaRPr>
          </a:p>
        </p:txBody>
      </p:sp>
      <p:sp>
        <p:nvSpPr>
          <p:cNvPr id="6" name="CasellaDiTesto 5">
            <a:extLst>
              <a:ext uri="{FF2B5EF4-FFF2-40B4-BE49-F238E27FC236}">
                <a16:creationId xmlns:a16="http://schemas.microsoft.com/office/drawing/2014/main" id="{F922E67E-9122-8329-F4A3-DDCBBDCFD3B2}"/>
              </a:ext>
            </a:extLst>
          </p:cNvPr>
          <p:cNvSpPr txBox="1"/>
          <p:nvPr/>
        </p:nvSpPr>
        <p:spPr>
          <a:xfrm>
            <a:off x="6288653" y="923954"/>
            <a:ext cx="5784381" cy="3108543"/>
          </a:xfrm>
          <a:prstGeom prst="rect">
            <a:avLst/>
          </a:prstGeom>
          <a:noFill/>
        </p:spPr>
        <p:txBody>
          <a:bodyPr wrap="square" rtlCol="0">
            <a:spAutoFit/>
          </a:bodyPr>
          <a:lstStyle/>
          <a:p>
            <a:endParaRPr lang="en-US" dirty="0">
              <a:solidFill>
                <a:schemeClr val="bg1"/>
              </a:solidFill>
            </a:endParaRPr>
          </a:p>
          <a:p>
            <a:pPr>
              <a:buClr>
                <a:srgbClr val="EEF17B"/>
              </a:buClr>
            </a:pPr>
            <a:r>
              <a:rPr lang="en-US" sz="1700" dirty="0">
                <a:solidFill>
                  <a:schemeClr val="bg1"/>
                </a:solidFill>
              </a:rPr>
              <a:t>Studies by </a:t>
            </a:r>
            <a:r>
              <a:rPr lang="en-US" sz="1700" dirty="0" err="1">
                <a:solidFill>
                  <a:schemeClr val="bg1"/>
                </a:solidFill>
              </a:rPr>
              <a:t>Legro</a:t>
            </a:r>
            <a:r>
              <a:rPr lang="en-US" sz="1700" dirty="0">
                <a:solidFill>
                  <a:schemeClr val="bg1"/>
                </a:solidFill>
              </a:rPr>
              <a:t> et al. (2012), </a:t>
            </a:r>
            <a:r>
              <a:rPr lang="en-US" sz="1700" dirty="0" err="1">
                <a:solidFill>
                  <a:schemeClr val="bg1"/>
                </a:solidFill>
              </a:rPr>
              <a:t>Neto</a:t>
            </a:r>
            <a:r>
              <a:rPr lang="en-US" sz="1700" dirty="0">
                <a:solidFill>
                  <a:schemeClr val="bg1"/>
                </a:solidFill>
              </a:rPr>
              <a:t> et al. (2012), discovered that bariatric surgery </a:t>
            </a:r>
            <a:r>
              <a:rPr lang="en-US" sz="1700" b="1" dirty="0">
                <a:solidFill>
                  <a:srgbClr val="FFFF99"/>
                </a:solidFill>
              </a:rPr>
              <a:t>did not significantly improve</a:t>
            </a:r>
            <a:r>
              <a:rPr lang="en-US" sz="1700" dirty="0">
                <a:solidFill>
                  <a:schemeClr val="bg1"/>
                </a:solidFill>
              </a:rPr>
              <a:t> fertility in respective patient groups</a:t>
            </a:r>
          </a:p>
          <a:p>
            <a:pPr>
              <a:buClr>
                <a:srgbClr val="EEF17B"/>
              </a:buClr>
            </a:pPr>
            <a:endParaRPr lang="en-US" sz="1700" dirty="0">
              <a:solidFill>
                <a:schemeClr val="bg1"/>
              </a:solidFill>
            </a:endParaRPr>
          </a:p>
          <a:p>
            <a:pPr>
              <a:buClr>
                <a:srgbClr val="EEF17B"/>
              </a:buClr>
            </a:pPr>
            <a:r>
              <a:rPr lang="en-US" sz="1700" dirty="0">
                <a:solidFill>
                  <a:schemeClr val="bg1"/>
                </a:solidFill>
              </a:rPr>
              <a:t>Some research, such as </a:t>
            </a:r>
            <a:r>
              <a:rPr lang="en-US" sz="1700" dirty="0" err="1">
                <a:solidFill>
                  <a:schemeClr val="bg1"/>
                </a:solidFill>
              </a:rPr>
              <a:t>Christofolini</a:t>
            </a:r>
            <a:r>
              <a:rPr lang="en-US" sz="1700" dirty="0">
                <a:solidFill>
                  <a:schemeClr val="bg1"/>
                </a:solidFill>
              </a:rPr>
              <a:t> et al. (2013) and </a:t>
            </a:r>
            <a:r>
              <a:rPr lang="en-US" sz="1700" dirty="0" err="1">
                <a:solidFill>
                  <a:schemeClr val="bg1"/>
                </a:solidFill>
              </a:rPr>
              <a:t>Grzegorczyk</a:t>
            </a:r>
            <a:r>
              <a:rPr lang="en-US" sz="1700" dirty="0">
                <a:solidFill>
                  <a:schemeClr val="bg1"/>
                </a:solidFill>
              </a:rPr>
              <a:t>-Martin et al. (2020), discovered that male </a:t>
            </a:r>
            <a:r>
              <a:rPr lang="en-US" sz="1700" dirty="0">
                <a:solidFill>
                  <a:srgbClr val="FFFF66"/>
                </a:solidFill>
              </a:rPr>
              <a:t>factor infertility</a:t>
            </a:r>
            <a:r>
              <a:rPr lang="en-US" sz="1700" dirty="0">
                <a:solidFill>
                  <a:schemeClr val="bg1"/>
                </a:solidFill>
              </a:rPr>
              <a:t>, </a:t>
            </a:r>
            <a:r>
              <a:rPr lang="en-US" sz="1700" b="1" dirty="0">
                <a:solidFill>
                  <a:srgbClr val="FFFF99"/>
                </a:solidFill>
              </a:rPr>
              <a:t>tubal illness, and idiopathic reasons </a:t>
            </a:r>
            <a:r>
              <a:rPr lang="en-US" sz="1700" dirty="0">
                <a:solidFill>
                  <a:schemeClr val="bg1"/>
                </a:solidFill>
              </a:rPr>
              <a:t>were common among post-bariatric surgery patients</a:t>
            </a:r>
            <a:r>
              <a:rPr lang="en-US" sz="1500" dirty="0">
                <a:solidFill>
                  <a:schemeClr val="bg1"/>
                </a:solidFill>
              </a:rPr>
              <a:t>. </a:t>
            </a:r>
          </a:p>
          <a:p>
            <a:pPr>
              <a:buClr>
                <a:srgbClr val="EEF17B"/>
              </a:buClr>
            </a:pPr>
            <a:r>
              <a:rPr lang="en-US" sz="1300" i="1" dirty="0">
                <a:solidFill>
                  <a:schemeClr val="bg1"/>
                </a:solidFill>
              </a:rPr>
              <a:t>(This emphasizes the importance of complete infertility examinations and possibly assisted reproductive therapies for people who do not conceive naturally following surgery)</a:t>
            </a:r>
          </a:p>
        </p:txBody>
      </p:sp>
      <p:sp>
        <p:nvSpPr>
          <p:cNvPr id="8" name="Rettangolo 7">
            <a:extLst>
              <a:ext uri="{FF2B5EF4-FFF2-40B4-BE49-F238E27FC236}">
                <a16:creationId xmlns:a16="http://schemas.microsoft.com/office/drawing/2014/main" id="{C07C9266-5DC8-E63B-69B9-78379555A991}"/>
              </a:ext>
            </a:extLst>
          </p:cNvPr>
          <p:cNvSpPr/>
          <p:nvPr/>
        </p:nvSpPr>
        <p:spPr>
          <a:xfrm>
            <a:off x="6169687" y="4218405"/>
            <a:ext cx="6022311" cy="1536298"/>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7" name="CasellaDiTesto 6">
            <a:extLst>
              <a:ext uri="{FF2B5EF4-FFF2-40B4-BE49-F238E27FC236}">
                <a16:creationId xmlns:a16="http://schemas.microsoft.com/office/drawing/2014/main" id="{BEE7C25C-1154-3640-7C54-5A85E7FF0FC7}"/>
              </a:ext>
            </a:extLst>
          </p:cNvPr>
          <p:cNvSpPr txBox="1"/>
          <p:nvPr/>
        </p:nvSpPr>
        <p:spPr>
          <a:xfrm>
            <a:off x="6288652" y="4324835"/>
            <a:ext cx="5784381" cy="1292662"/>
          </a:xfrm>
          <a:prstGeom prst="rect">
            <a:avLst/>
          </a:prstGeom>
          <a:noFill/>
        </p:spPr>
        <p:txBody>
          <a:bodyPr wrap="square" rtlCol="0">
            <a:spAutoFit/>
          </a:bodyPr>
          <a:lstStyle/>
          <a:p>
            <a:r>
              <a:rPr lang="en-US" dirty="0">
                <a:solidFill>
                  <a:schemeClr val="bg1"/>
                </a:solidFill>
              </a:rPr>
              <a:t>This diversity shows that fertility restoration may be influenced by additional factors such as baseline metabolic state, the degree of endocrine dysfunction, and post-surgical weight reduction effectiveness</a:t>
            </a:r>
            <a:r>
              <a:rPr lang="en-US" sz="2400" dirty="0">
                <a:solidFill>
                  <a:schemeClr val="bg1"/>
                </a:solidFill>
              </a:rPr>
              <a:t>.</a:t>
            </a:r>
          </a:p>
        </p:txBody>
      </p:sp>
      <p:sp>
        <p:nvSpPr>
          <p:cNvPr id="9" name="Text Box 5">
            <a:extLst>
              <a:ext uri="{FF2B5EF4-FFF2-40B4-BE49-F238E27FC236}">
                <a16:creationId xmlns:a16="http://schemas.microsoft.com/office/drawing/2014/main" id="{791BE61F-971F-C54E-F49E-6A1E4DC6A5A0}"/>
              </a:ext>
            </a:extLst>
          </p:cNvPr>
          <p:cNvSpPr txBox="1">
            <a:spLocks noChangeArrowheads="1"/>
          </p:cNvSpPr>
          <p:nvPr/>
        </p:nvSpPr>
        <p:spPr bwMode="auto">
          <a:xfrm>
            <a:off x="0" y="5992240"/>
            <a:ext cx="121741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en-US" altLang="it-IT" sz="1600" b="1" dirty="0">
                <a:solidFill>
                  <a:srgbClr val="909090"/>
                </a:solidFill>
                <a:latin typeface="Arial Narrow" panose="020B0606020202030204" pitchFamily="34" charset="0"/>
                <a:cs typeface="Arial" panose="020B0604020202020204" pitchFamily="34" charset="0"/>
              </a:rPr>
              <a:t>Charalampos </a:t>
            </a:r>
            <a:r>
              <a:rPr lang="en-US" altLang="it-IT" sz="1600" b="1" dirty="0" err="1">
                <a:solidFill>
                  <a:srgbClr val="909090"/>
                </a:solidFill>
                <a:latin typeface="Arial Narrow" panose="020B0606020202030204" pitchFamily="34" charset="0"/>
                <a:cs typeface="Arial" panose="020B0604020202020204" pitchFamily="34" charset="0"/>
              </a:rPr>
              <a:t>Voros</a:t>
            </a:r>
            <a:r>
              <a:rPr lang="en-US" altLang="it-IT" sz="1600" b="1" dirty="0">
                <a:solidFill>
                  <a:srgbClr val="909090"/>
                </a:solidFill>
                <a:latin typeface="Arial Narrow" panose="020B0606020202030204" pitchFamily="34" charset="0"/>
                <a:cs typeface="Arial" panose="020B0604020202020204" pitchFamily="34" charset="0"/>
              </a:rPr>
              <a:t>, et al </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2025, The Relationship Between Obesity, Bariatric Surgery, and Infertility: A Systematic Review Life, 15,758</a:t>
            </a:r>
          </a:p>
        </p:txBody>
      </p:sp>
    </p:spTree>
    <p:extLst>
      <p:ext uri="{BB962C8B-B14F-4D97-AF65-F5344CB8AC3E}">
        <p14:creationId xmlns:p14="http://schemas.microsoft.com/office/powerpoint/2010/main" val="17512892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1A9A8BA3-7694-C2EF-BE3F-B8C42D9EEA45}"/>
              </a:ext>
            </a:extLst>
          </p:cNvPr>
          <p:cNvGrpSpPr/>
          <p:nvPr/>
        </p:nvGrpSpPr>
        <p:grpSpPr>
          <a:xfrm>
            <a:off x="0" y="1052513"/>
            <a:ext cx="12192000" cy="4653125"/>
            <a:chOff x="0" y="1052513"/>
            <a:chExt cx="12192000" cy="4653125"/>
          </a:xfrm>
        </p:grpSpPr>
        <p:pic>
          <p:nvPicPr>
            <p:cNvPr id="4" name="Immagine 3" descr="Immagine che contiene persona, muro, interno, vestiti&#10;&#10;Descrizione generata automaticamente">
              <a:extLst>
                <a:ext uri="{FF2B5EF4-FFF2-40B4-BE49-F238E27FC236}">
                  <a16:creationId xmlns:a16="http://schemas.microsoft.com/office/drawing/2014/main" id="{C0F2D480-D060-4DBE-E336-FC50077752E8}"/>
                </a:ext>
              </a:extLst>
            </p:cNvPr>
            <p:cNvPicPr>
              <a:picLocks noChangeAspect="1"/>
            </p:cNvPicPr>
            <p:nvPr/>
          </p:nvPicPr>
          <p:blipFill rotWithShape="1">
            <a:blip r:embed="rId3">
              <a:grayscl/>
              <a:alphaModFix amt="70000"/>
              <a:extLst>
                <a:ext uri="{28A0092B-C50C-407E-A947-70E740481C1C}">
                  <a14:useLocalDpi xmlns:a14="http://schemas.microsoft.com/office/drawing/2010/main" val="0"/>
                </a:ext>
              </a:extLst>
            </a:blip>
            <a:srcRect l="14832" t="18634" b="16264"/>
            <a:stretch/>
          </p:blipFill>
          <p:spPr>
            <a:xfrm>
              <a:off x="0" y="1052513"/>
              <a:ext cx="9110470" cy="4645025"/>
            </a:xfrm>
            <a:prstGeom prst="rect">
              <a:avLst/>
            </a:prstGeom>
          </p:spPr>
        </p:pic>
        <p:pic>
          <p:nvPicPr>
            <p:cNvPr id="7" name="Immagine 6" descr="Immagine che contiene persona, muro, interno, vestiti&#10;&#10;Descrizione generata automaticamente">
              <a:extLst>
                <a:ext uri="{FF2B5EF4-FFF2-40B4-BE49-F238E27FC236}">
                  <a16:creationId xmlns:a16="http://schemas.microsoft.com/office/drawing/2014/main" id="{6F59C3E0-098E-200E-F509-52E5E9FE5D1D}"/>
                </a:ext>
              </a:extLst>
            </p:cNvPr>
            <p:cNvPicPr>
              <a:picLocks noChangeAspect="1"/>
            </p:cNvPicPr>
            <p:nvPr/>
          </p:nvPicPr>
          <p:blipFill rotWithShape="1">
            <a:blip r:embed="rId3">
              <a:grayscl/>
              <a:alphaModFix amt="70000"/>
              <a:extLst>
                <a:ext uri="{28A0092B-C50C-407E-A947-70E740481C1C}">
                  <a14:useLocalDpi xmlns:a14="http://schemas.microsoft.com/office/drawing/2010/main" val="0"/>
                </a:ext>
              </a:extLst>
            </a:blip>
            <a:srcRect l="93038" t="18634" b="16264"/>
            <a:stretch/>
          </p:blipFill>
          <p:spPr>
            <a:xfrm flipH="1">
              <a:off x="9110470" y="1060613"/>
              <a:ext cx="3081530" cy="4645025"/>
            </a:xfrm>
            <a:prstGeom prst="rect">
              <a:avLst/>
            </a:prstGeom>
          </p:spPr>
        </p:pic>
      </p:grpSp>
      <p:sp>
        <p:nvSpPr>
          <p:cNvPr id="9" name="Rettangolo 8">
            <a:extLst>
              <a:ext uri="{FF2B5EF4-FFF2-40B4-BE49-F238E27FC236}">
                <a16:creationId xmlns:a16="http://schemas.microsoft.com/office/drawing/2014/main" id="{FC16D063-F74F-4252-85FF-07225AC975CA}"/>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102014" y="-99872"/>
            <a:ext cx="11098926" cy="1200329"/>
          </a:xfrm>
          <a:prstGeom prst="rect">
            <a:avLst/>
          </a:prstGeom>
          <a:noFill/>
          <a:ln w="9525">
            <a:noFill/>
            <a:miter lim="800000"/>
            <a:headEnd/>
            <a:tailEnd/>
          </a:ln>
        </p:spPr>
        <p:txBody>
          <a:bodyPr wrap="square" lIns="216000" rIns="288000">
            <a:spAutoFit/>
          </a:bodyPr>
          <a:lstStyle/>
          <a:p>
            <a:pPr lvl="1" algn="r"/>
            <a:r>
              <a:rPr lang="en-US" altLang="it-IT" sz="3600" dirty="0">
                <a:solidFill>
                  <a:srgbClr val="633075"/>
                </a:solidFill>
                <a:latin typeface="Arial Narrow" pitchFamily="34" charset="0"/>
                <a:cs typeface="Helvetica" pitchFamily="34" charset="0"/>
              </a:rPr>
              <a:t>How bariatric surgery boosts fertility:</a:t>
            </a:r>
            <a:br>
              <a:rPr lang="en-US" altLang="it-IT" sz="3600" dirty="0">
                <a:solidFill>
                  <a:srgbClr val="633075"/>
                </a:solidFill>
                <a:latin typeface="Arial Narrow" pitchFamily="34" charset="0"/>
                <a:cs typeface="Helvetica" pitchFamily="34" charset="0"/>
              </a:rPr>
            </a:br>
            <a:r>
              <a:rPr lang="en-US" altLang="it-IT" sz="3600" dirty="0">
                <a:solidFill>
                  <a:srgbClr val="633075"/>
                </a:solidFill>
                <a:latin typeface="Arial Narrow" pitchFamily="34" charset="0"/>
                <a:cs typeface="Helvetica" pitchFamily="34" charset="0"/>
              </a:rPr>
              <a:t>a multifactorial action</a:t>
            </a:r>
          </a:p>
        </p:txBody>
      </p:sp>
      <p:sp>
        <p:nvSpPr>
          <p:cNvPr id="20" name="Text Box 5">
            <a:extLst>
              <a:ext uri="{FF2B5EF4-FFF2-40B4-BE49-F238E27FC236}">
                <a16:creationId xmlns:a16="http://schemas.microsoft.com/office/drawing/2014/main" id="{7AF36490-6AC9-8E26-366F-75BB1D44C57F}"/>
              </a:ext>
            </a:extLst>
          </p:cNvPr>
          <p:cNvSpPr txBox="1">
            <a:spLocks noChangeArrowheads="1"/>
          </p:cNvSpPr>
          <p:nvPr/>
        </p:nvSpPr>
        <p:spPr bwMode="auto">
          <a:xfrm>
            <a:off x="0" y="5850000"/>
            <a:ext cx="121741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7D9DBA8F-F316-5B77-D8DB-FE85B6FB87AE}"/>
              </a:ext>
            </a:extLst>
          </p:cNvPr>
          <p:cNvSpPr/>
          <p:nvPr/>
        </p:nvSpPr>
        <p:spPr>
          <a:xfrm>
            <a:off x="0" y="1727200"/>
            <a:ext cx="12209880" cy="3777199"/>
          </a:xfrm>
          <a:prstGeom prst="rect">
            <a:avLst/>
          </a:prstGeom>
          <a:solidFill>
            <a:srgbClr val="633075">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lvl="0" indent="-342900" eaLnBrk="0" fontAlgn="base" hangingPunct="0">
              <a:spcBef>
                <a:spcPct val="0"/>
              </a:spcBef>
              <a:spcAft>
                <a:spcPct val="0"/>
              </a:spcAft>
              <a:buFont typeface="Arial" panose="020B0604020202020204" pitchFamily="34" charset="0"/>
              <a:buChar char="•"/>
            </a:pPr>
            <a:r>
              <a:rPr lang="en-US" altLang="it-IT" sz="2400" dirty="0">
                <a:solidFill>
                  <a:prstClr val="white"/>
                </a:solidFill>
              </a:rPr>
              <a:t>Another interesting observation is the continuous drop in AMH levels following surgery,</a:t>
            </a:r>
          </a:p>
          <a:p>
            <a:pPr lvl="0" eaLnBrk="0" fontAlgn="base" hangingPunct="0">
              <a:spcBef>
                <a:spcPct val="0"/>
              </a:spcBef>
              <a:spcAft>
                <a:spcPct val="0"/>
              </a:spcAft>
            </a:pPr>
            <a:r>
              <a:rPr lang="en-US" altLang="it-IT" sz="2400" dirty="0">
                <a:solidFill>
                  <a:prstClr val="white"/>
                </a:solidFill>
              </a:rPr>
              <a:t>     as reported by Nilsson-</a:t>
            </a:r>
            <a:r>
              <a:rPr lang="en-US" altLang="it-IT" sz="2400" dirty="0" err="1">
                <a:solidFill>
                  <a:prstClr val="white"/>
                </a:solidFill>
              </a:rPr>
              <a:t>Condori</a:t>
            </a:r>
            <a:r>
              <a:rPr lang="en-US" altLang="it-IT" sz="2400" dirty="0">
                <a:solidFill>
                  <a:prstClr val="white"/>
                </a:solidFill>
              </a:rPr>
              <a:t> et al. (2018), </a:t>
            </a:r>
            <a:r>
              <a:rPr lang="en-US" altLang="it-IT" sz="2400" dirty="0" err="1">
                <a:solidFill>
                  <a:prstClr val="white"/>
                </a:solidFill>
              </a:rPr>
              <a:t>Sahab</a:t>
            </a:r>
            <a:r>
              <a:rPr lang="en-US" altLang="it-IT" sz="2400" dirty="0">
                <a:solidFill>
                  <a:prstClr val="white"/>
                </a:solidFill>
              </a:rPr>
              <a:t> Al </a:t>
            </a:r>
            <a:r>
              <a:rPr lang="en-US" altLang="it-IT" sz="2400" dirty="0" err="1">
                <a:solidFill>
                  <a:prstClr val="white"/>
                </a:solidFill>
              </a:rPr>
              <a:t>Kabbi</a:t>
            </a:r>
            <a:r>
              <a:rPr lang="en-US" altLang="it-IT" sz="2400" dirty="0">
                <a:solidFill>
                  <a:prstClr val="white"/>
                </a:solidFill>
              </a:rPr>
              <a:t> et al. (2018), </a:t>
            </a:r>
            <a:r>
              <a:rPr lang="en-US" altLang="it-IT" sz="2400" dirty="0" err="1">
                <a:solidFill>
                  <a:prstClr val="white"/>
                </a:solidFill>
              </a:rPr>
              <a:t>Vincentelli</a:t>
            </a:r>
            <a:endParaRPr lang="en-US" altLang="it-IT" sz="2400" dirty="0">
              <a:solidFill>
                <a:prstClr val="white"/>
              </a:solidFill>
            </a:endParaRPr>
          </a:p>
          <a:p>
            <a:pPr lvl="0" eaLnBrk="0" fontAlgn="base" hangingPunct="0">
              <a:spcBef>
                <a:spcPct val="0"/>
              </a:spcBef>
              <a:spcAft>
                <a:spcPct val="0"/>
              </a:spcAft>
            </a:pPr>
            <a:r>
              <a:rPr lang="en-US" altLang="it-IT" sz="2400" dirty="0">
                <a:solidFill>
                  <a:prstClr val="white"/>
                </a:solidFill>
              </a:rPr>
              <a:t>     et al. (2018), and Samarasinghe et al. (2024). </a:t>
            </a:r>
          </a:p>
          <a:p>
            <a:pPr marL="342900" lvl="0" indent="-342900" eaLnBrk="0" fontAlgn="base" hangingPunct="0">
              <a:spcBef>
                <a:spcPct val="0"/>
              </a:spcBef>
              <a:spcAft>
                <a:spcPct val="0"/>
              </a:spcAft>
              <a:buFont typeface="Arial" panose="020B0604020202020204" pitchFamily="34" charset="0"/>
              <a:buChar char="•"/>
            </a:pPr>
            <a:r>
              <a:rPr lang="en-US" altLang="it-IT" sz="2400" b="1" dirty="0">
                <a:solidFill>
                  <a:srgbClr val="FFFF99"/>
                </a:solidFill>
              </a:rPr>
              <a:t>AMH is a sign of ovarian reserve</a:t>
            </a:r>
            <a:r>
              <a:rPr lang="en-US" altLang="it-IT" sz="2400" dirty="0">
                <a:solidFill>
                  <a:prstClr val="white"/>
                </a:solidFill>
              </a:rPr>
              <a:t>, and its decrease following bariatric surgery raises concerns about potential long-term reproductive  consequences, particularly in women attempting conception later in life. </a:t>
            </a:r>
          </a:p>
          <a:p>
            <a:pPr marL="342900" lvl="0" indent="-342900" eaLnBrk="0" fontAlgn="base" hangingPunct="0">
              <a:spcBef>
                <a:spcPct val="0"/>
              </a:spcBef>
              <a:spcAft>
                <a:spcPct val="0"/>
              </a:spcAft>
              <a:buFont typeface="Arial" panose="020B0604020202020204" pitchFamily="34" charset="0"/>
              <a:buChar char="•"/>
            </a:pPr>
            <a:r>
              <a:rPr lang="en-US" altLang="it-IT" sz="2400" dirty="0">
                <a:solidFill>
                  <a:prstClr val="white"/>
                </a:solidFill>
              </a:rPr>
              <a:t>The therapeutic ramifications of this drop are unknown, as some women continue to conceive naturally despite reduced AMH levels.</a:t>
            </a:r>
            <a:endParaRPr kumimoji="0" lang="en-US" altLang="it-IT" sz="24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65151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1A9A8BA3-7694-C2EF-BE3F-B8C42D9EEA45}"/>
              </a:ext>
            </a:extLst>
          </p:cNvPr>
          <p:cNvGrpSpPr/>
          <p:nvPr/>
        </p:nvGrpSpPr>
        <p:grpSpPr>
          <a:xfrm>
            <a:off x="0" y="1225233"/>
            <a:ext cx="12192000" cy="4653125"/>
            <a:chOff x="0" y="1052513"/>
            <a:chExt cx="12192000" cy="4653125"/>
          </a:xfrm>
        </p:grpSpPr>
        <p:pic>
          <p:nvPicPr>
            <p:cNvPr id="4" name="Immagine 3" descr="Immagine che contiene persona, muro, interno, vestiti&#10;&#10;Descrizione generata automaticamente">
              <a:extLst>
                <a:ext uri="{FF2B5EF4-FFF2-40B4-BE49-F238E27FC236}">
                  <a16:creationId xmlns:a16="http://schemas.microsoft.com/office/drawing/2014/main" id="{C0F2D480-D060-4DBE-E336-FC50077752E8}"/>
                </a:ext>
              </a:extLst>
            </p:cNvPr>
            <p:cNvPicPr>
              <a:picLocks noChangeAspect="1"/>
            </p:cNvPicPr>
            <p:nvPr/>
          </p:nvPicPr>
          <p:blipFill rotWithShape="1">
            <a:blip r:embed="rId3">
              <a:grayscl/>
              <a:alphaModFix amt="70000"/>
              <a:extLst>
                <a:ext uri="{28A0092B-C50C-407E-A947-70E740481C1C}">
                  <a14:useLocalDpi xmlns:a14="http://schemas.microsoft.com/office/drawing/2010/main" val="0"/>
                </a:ext>
              </a:extLst>
            </a:blip>
            <a:srcRect l="14832" t="18634" b="16264"/>
            <a:stretch/>
          </p:blipFill>
          <p:spPr>
            <a:xfrm>
              <a:off x="0" y="1052513"/>
              <a:ext cx="9110470" cy="4645025"/>
            </a:xfrm>
            <a:prstGeom prst="rect">
              <a:avLst/>
            </a:prstGeom>
          </p:spPr>
        </p:pic>
        <p:pic>
          <p:nvPicPr>
            <p:cNvPr id="7" name="Immagine 6" descr="Immagine che contiene persona, muro, interno, vestiti&#10;&#10;Descrizione generata automaticamente">
              <a:extLst>
                <a:ext uri="{FF2B5EF4-FFF2-40B4-BE49-F238E27FC236}">
                  <a16:creationId xmlns:a16="http://schemas.microsoft.com/office/drawing/2014/main" id="{6F59C3E0-098E-200E-F509-52E5E9FE5D1D}"/>
                </a:ext>
              </a:extLst>
            </p:cNvPr>
            <p:cNvPicPr>
              <a:picLocks noChangeAspect="1"/>
            </p:cNvPicPr>
            <p:nvPr/>
          </p:nvPicPr>
          <p:blipFill rotWithShape="1">
            <a:blip r:embed="rId3">
              <a:grayscl/>
              <a:alphaModFix amt="70000"/>
              <a:extLst>
                <a:ext uri="{28A0092B-C50C-407E-A947-70E740481C1C}">
                  <a14:useLocalDpi xmlns:a14="http://schemas.microsoft.com/office/drawing/2010/main" val="0"/>
                </a:ext>
              </a:extLst>
            </a:blip>
            <a:srcRect l="93038" t="18634" b="16264"/>
            <a:stretch/>
          </p:blipFill>
          <p:spPr>
            <a:xfrm flipH="1">
              <a:off x="9110470" y="1060613"/>
              <a:ext cx="3081530" cy="4645025"/>
            </a:xfrm>
            <a:prstGeom prst="rect">
              <a:avLst/>
            </a:prstGeom>
          </p:spPr>
        </p:pic>
      </p:grpSp>
      <p:sp>
        <p:nvSpPr>
          <p:cNvPr id="9" name="Rettangolo 8">
            <a:extLst>
              <a:ext uri="{FF2B5EF4-FFF2-40B4-BE49-F238E27FC236}">
                <a16:creationId xmlns:a16="http://schemas.microsoft.com/office/drawing/2014/main" id="{FC16D063-F74F-4252-85FF-07225AC975CA}"/>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112174" y="133808"/>
            <a:ext cx="11098926" cy="646331"/>
          </a:xfrm>
          <a:prstGeom prst="rect">
            <a:avLst/>
          </a:prstGeom>
          <a:noFill/>
          <a:ln w="9525">
            <a:noFill/>
            <a:miter lim="800000"/>
            <a:headEnd/>
            <a:tailEnd/>
          </a:ln>
        </p:spPr>
        <p:txBody>
          <a:bodyPr wrap="square" lIns="216000" rIns="288000">
            <a:spAutoFit/>
          </a:bodyPr>
          <a:lstStyle/>
          <a:p>
            <a:pPr lvl="1" algn="r"/>
            <a:r>
              <a:rPr lang="en-US" altLang="it-IT" sz="3600" dirty="0">
                <a:solidFill>
                  <a:srgbClr val="633075"/>
                </a:solidFill>
                <a:latin typeface="Arial Narrow" pitchFamily="34" charset="0"/>
                <a:cs typeface="Helvetica" pitchFamily="34" charset="0"/>
              </a:rPr>
              <a:t>Bariatric surgery and assisted reproductive technology (ART)</a:t>
            </a:r>
          </a:p>
        </p:txBody>
      </p:sp>
      <p:sp>
        <p:nvSpPr>
          <p:cNvPr id="28" name="Rettangolo 27">
            <a:extLst>
              <a:ext uri="{FF2B5EF4-FFF2-40B4-BE49-F238E27FC236}">
                <a16:creationId xmlns:a16="http://schemas.microsoft.com/office/drawing/2014/main" id="{02ADB1DF-71A5-7F38-44AB-ACD9B522597D}"/>
              </a:ext>
            </a:extLst>
          </p:cNvPr>
          <p:cNvSpPr/>
          <p:nvPr/>
        </p:nvSpPr>
        <p:spPr>
          <a:xfrm>
            <a:off x="6971224" y="1397961"/>
            <a:ext cx="4133656" cy="1707823"/>
          </a:xfrm>
          <a:prstGeom prst="rect">
            <a:avLst/>
          </a:prstGeom>
          <a:solidFill>
            <a:schemeClr val="bg1">
              <a:alpha val="42000"/>
            </a:schemeClr>
          </a:solidFill>
          <a:ln w="38100">
            <a:solidFill>
              <a:srgbClr val="633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rgbClr val="E7E6E6">
                    <a:lumMod val="25000"/>
                  </a:srgbClr>
                </a:solidFill>
              </a:rPr>
              <a:t>This suggests that weight loss</a:t>
            </a:r>
          </a:p>
          <a:p>
            <a:pPr lvl="0" algn="ctr"/>
            <a:r>
              <a:rPr lang="en-US" dirty="0">
                <a:solidFill>
                  <a:srgbClr val="E7E6E6">
                    <a:lumMod val="25000"/>
                  </a:srgbClr>
                </a:solidFill>
              </a:rPr>
              <a:t>promotes ovarian responsiveness to controlled ovarian </a:t>
            </a:r>
            <a:r>
              <a:rPr lang="en-US" dirty="0" err="1">
                <a:solidFill>
                  <a:srgbClr val="E7E6E6">
                    <a:lumMod val="25000"/>
                  </a:srgbClr>
                </a:solidFill>
              </a:rPr>
              <a:t>hyperstimulation</a:t>
            </a:r>
            <a:r>
              <a:rPr lang="en-US" dirty="0">
                <a:solidFill>
                  <a:srgbClr val="E7E6E6">
                    <a:lumMod val="25000"/>
                  </a:srgbClr>
                </a:solidFill>
              </a:rPr>
              <a:t> (COH)</a:t>
            </a:r>
            <a:endPar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29" name="Rettangolo 28">
            <a:extLst>
              <a:ext uri="{FF2B5EF4-FFF2-40B4-BE49-F238E27FC236}">
                <a16:creationId xmlns:a16="http://schemas.microsoft.com/office/drawing/2014/main" id="{8CCE00D1-354E-0000-3DB9-DFFBA9C6D804}"/>
              </a:ext>
            </a:extLst>
          </p:cNvPr>
          <p:cNvSpPr/>
          <p:nvPr/>
        </p:nvSpPr>
        <p:spPr>
          <a:xfrm>
            <a:off x="-1" y="2962275"/>
            <a:ext cx="3154261" cy="934720"/>
          </a:xfrm>
          <a:prstGeom prst="rect">
            <a:avLst/>
          </a:prstGeom>
          <a:solidFill>
            <a:srgbClr val="63307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EEF17B"/>
                </a:solidFill>
              </a:rPr>
              <a:t>Grzegorczyk-Martin et al. (2020) observed that </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ttangolo 29">
            <a:extLst>
              <a:ext uri="{FF2B5EF4-FFF2-40B4-BE49-F238E27FC236}">
                <a16:creationId xmlns:a16="http://schemas.microsoft.com/office/drawing/2014/main" id="{0B09DB9D-C122-4811-2247-64107843B968}"/>
              </a:ext>
            </a:extLst>
          </p:cNvPr>
          <p:cNvSpPr/>
          <p:nvPr/>
        </p:nvSpPr>
        <p:spPr>
          <a:xfrm>
            <a:off x="7037372" y="3520224"/>
            <a:ext cx="4099446" cy="2020198"/>
          </a:xfrm>
          <a:prstGeom prst="rect">
            <a:avLst/>
          </a:prstGeom>
          <a:solidFill>
            <a:schemeClr val="bg1">
              <a:alpha val="42000"/>
            </a:schemeClr>
          </a:solidFill>
          <a:ln w="38100">
            <a:solidFill>
              <a:srgbClr val="633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rgbClr val="E7E6E6">
                    <a:lumMod val="25000"/>
                  </a:srgbClr>
                </a:solidFill>
              </a:rPr>
              <a:t>This conclusion emphasizes the need for additional research into the long-term reproductive implications of bariatric surgery, specifically its impacts </a:t>
            </a:r>
            <a:r>
              <a:rPr lang="en-US" b="1" dirty="0">
                <a:solidFill>
                  <a:srgbClr val="E7E6E6">
                    <a:lumMod val="25000"/>
                  </a:srgbClr>
                </a:solidFill>
              </a:rPr>
              <a:t>on oocyte quality, endometrial receptivity, and implantation rates.</a:t>
            </a:r>
            <a:endParaRPr kumimoji="0" lang="en-US" sz="1800" b="1" i="0" u="none" strike="noStrike" kern="1200" cap="none" spc="0" normalizeH="0" baseline="0" noProof="0" dirty="0">
              <a:ln>
                <a:noFill/>
              </a:ln>
              <a:solidFill>
                <a:srgbClr val="E7E6E6">
                  <a:lumMod val="25000"/>
                </a:srgbClr>
              </a:solidFill>
              <a:effectLst/>
              <a:uLnTx/>
              <a:uFillTx/>
              <a:latin typeface="Calibri" panose="020F0502020204030204"/>
            </a:endParaRPr>
          </a:p>
        </p:txBody>
      </p:sp>
      <p:cxnSp>
        <p:nvCxnSpPr>
          <p:cNvPr id="5" name="Connettore 2 4">
            <a:extLst>
              <a:ext uri="{FF2B5EF4-FFF2-40B4-BE49-F238E27FC236}">
                <a16:creationId xmlns:a16="http://schemas.microsoft.com/office/drawing/2014/main" id="{D80A0346-AA66-3B05-103D-A5F33AAFEF01}"/>
              </a:ext>
            </a:extLst>
          </p:cNvPr>
          <p:cNvCxnSpPr>
            <a:cxnSpLocks/>
          </p:cNvCxnSpPr>
          <p:nvPr/>
        </p:nvCxnSpPr>
        <p:spPr>
          <a:xfrm flipV="1">
            <a:off x="5819965" y="2147070"/>
            <a:ext cx="1126352" cy="704309"/>
          </a:xfrm>
          <a:prstGeom prst="straightConnector1">
            <a:avLst/>
          </a:prstGeom>
          <a:ln w="38100">
            <a:solidFill>
              <a:srgbClr val="633075"/>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A6812FB9-D4E9-C081-0B40-BAFAD06CA142}"/>
              </a:ext>
            </a:extLst>
          </p:cNvPr>
          <p:cNvCxnSpPr>
            <a:cxnSpLocks/>
          </p:cNvCxnSpPr>
          <p:nvPr/>
        </p:nvCxnSpPr>
        <p:spPr>
          <a:xfrm>
            <a:off x="5819965" y="3872271"/>
            <a:ext cx="1199528" cy="781009"/>
          </a:xfrm>
          <a:prstGeom prst="straightConnector1">
            <a:avLst/>
          </a:prstGeom>
          <a:ln w="38100">
            <a:solidFill>
              <a:srgbClr val="633075"/>
            </a:solidFill>
            <a:tailEnd type="triangle"/>
          </a:ln>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EF500802-B81B-9B4E-556E-D40613D789F1}"/>
              </a:ext>
            </a:extLst>
          </p:cNvPr>
          <p:cNvSpPr/>
          <p:nvPr/>
        </p:nvSpPr>
        <p:spPr>
          <a:xfrm>
            <a:off x="3929449" y="1618120"/>
            <a:ext cx="1872637" cy="3543159"/>
          </a:xfrm>
          <a:prstGeom prst="rect">
            <a:avLst/>
          </a:prstGeom>
          <a:solidFill>
            <a:schemeClr val="bg1">
              <a:alpha val="81000"/>
            </a:schemeClr>
          </a:solidFill>
          <a:ln w="38100">
            <a:solidFill>
              <a:srgbClr val="633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rgbClr val="E7E6E6">
                    <a:lumMod val="25000"/>
                  </a:srgbClr>
                </a:solidFill>
              </a:rPr>
              <a:t>women who underwent bariatric surgery had superior embryo yields and</a:t>
            </a:r>
          </a:p>
          <a:p>
            <a:pPr lvl="0" algn="ctr"/>
            <a:r>
              <a:rPr lang="en-US" dirty="0">
                <a:solidFill>
                  <a:srgbClr val="E7E6E6">
                    <a:lumMod val="25000"/>
                  </a:srgbClr>
                </a:solidFill>
              </a:rPr>
              <a:t>fertilization rates compared to BMI-matched obese controls</a:t>
            </a:r>
            <a:endParaRPr kumimoji="0" lang="en-US" sz="1800" i="0" u="none" strike="noStrike" kern="1200" cap="none" spc="0" normalizeH="0" baseline="0" noProof="0" dirty="0">
              <a:ln>
                <a:noFill/>
              </a:ln>
              <a:solidFill>
                <a:srgbClr val="E7E6E6">
                  <a:lumMod val="25000"/>
                </a:srgbClr>
              </a:solidFill>
              <a:effectLst/>
              <a:uLnTx/>
              <a:uFillTx/>
              <a:latin typeface="Calibri" panose="020F0502020204030204"/>
            </a:endParaRPr>
          </a:p>
        </p:txBody>
      </p:sp>
      <p:cxnSp>
        <p:nvCxnSpPr>
          <p:cNvPr id="13" name="Connettore 2 12">
            <a:extLst>
              <a:ext uri="{FF2B5EF4-FFF2-40B4-BE49-F238E27FC236}">
                <a16:creationId xmlns:a16="http://schemas.microsoft.com/office/drawing/2014/main" id="{15589EB1-C53F-2D6A-EC3B-00C834395E08}"/>
              </a:ext>
            </a:extLst>
          </p:cNvPr>
          <p:cNvCxnSpPr>
            <a:cxnSpLocks/>
          </p:cNvCxnSpPr>
          <p:nvPr/>
        </p:nvCxnSpPr>
        <p:spPr>
          <a:xfrm>
            <a:off x="3140166" y="3353572"/>
            <a:ext cx="771404" cy="16126"/>
          </a:xfrm>
          <a:prstGeom prst="straightConnector1">
            <a:avLst/>
          </a:prstGeom>
          <a:ln w="38100">
            <a:solidFill>
              <a:srgbClr val="633075"/>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5">
            <a:extLst>
              <a:ext uri="{FF2B5EF4-FFF2-40B4-BE49-F238E27FC236}">
                <a16:creationId xmlns:a16="http://schemas.microsoft.com/office/drawing/2014/main" id="{7AF36490-6AC9-8E26-366F-75BB1D44C57F}"/>
              </a:ext>
            </a:extLst>
          </p:cNvPr>
          <p:cNvSpPr txBox="1">
            <a:spLocks noChangeArrowheads="1"/>
          </p:cNvSpPr>
          <p:nvPr/>
        </p:nvSpPr>
        <p:spPr bwMode="auto">
          <a:xfrm>
            <a:off x="0" y="6012560"/>
            <a:ext cx="121741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en-US" altLang="it-IT" b="1" dirty="0">
                <a:solidFill>
                  <a:srgbClr val="909090"/>
                </a:solidFill>
                <a:latin typeface="Arial Narrow" panose="020B0606020202030204" pitchFamily="34" charset="0"/>
                <a:cs typeface="Arial" panose="020B0604020202020204" pitchFamily="34" charset="0"/>
              </a:rPr>
              <a:t>Grzegorczyk-Martin, V.; et al. </a:t>
            </a:r>
            <a:r>
              <a:rPr lang="en-US" altLang="it-IT" dirty="0">
                <a:solidFill>
                  <a:srgbClr val="909090"/>
                </a:solidFill>
                <a:latin typeface="Arial Narrow" panose="020B0606020202030204" pitchFamily="34" charset="0"/>
                <a:cs typeface="Arial" panose="020B0604020202020204" pitchFamily="34" charset="0"/>
              </a:rPr>
              <a:t>IVF outcomes in patients with a history of bariatric surgery: A multicenter retrospective cohort study. Hum.</a:t>
            </a:r>
          </a:p>
          <a:p>
            <a:pPr lvl="0" algn="r" defTabSz="457200" fontAlgn="base">
              <a:spcBef>
                <a:spcPct val="0"/>
              </a:spcBef>
              <a:spcAft>
                <a:spcPct val="0"/>
              </a:spcAft>
              <a:defRPr/>
            </a:pPr>
            <a:r>
              <a:rPr lang="en-US" altLang="it-IT" dirty="0" err="1">
                <a:solidFill>
                  <a:srgbClr val="909090"/>
                </a:solidFill>
                <a:latin typeface="Arial Narrow" panose="020B0606020202030204" pitchFamily="34" charset="0"/>
                <a:cs typeface="Arial" panose="020B0604020202020204" pitchFamily="34" charset="0"/>
              </a:rPr>
              <a:t>Reprod</a:t>
            </a:r>
            <a:r>
              <a:rPr lang="en-US" altLang="it-IT" dirty="0">
                <a:solidFill>
                  <a:srgbClr val="909090"/>
                </a:solidFill>
                <a:latin typeface="Arial Narrow" panose="020B0606020202030204" pitchFamily="34" charset="0"/>
                <a:cs typeface="Arial" panose="020B0604020202020204" pitchFamily="34" charset="0"/>
              </a:rPr>
              <a:t>. 2020, 35, 2755–2762</a:t>
            </a:r>
            <a:endParaRPr kumimoji="0" lang="en-US" altLang="it-IT" sz="1600" i="1" u="none" strike="noStrike" kern="1200" cap="none" spc="0" normalizeH="0" baseline="0" noProof="0" dirty="0">
              <a:ln>
                <a:noFill/>
              </a:ln>
              <a:solidFill>
                <a:srgbClr val="909090"/>
              </a:solidFill>
              <a:effectLst/>
              <a:uLnTx/>
              <a:uFillTx/>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36211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12"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A8A012ED-B75D-D910-9BC2-CAF766157BED}"/>
              </a:ext>
            </a:extLst>
          </p:cNvPr>
          <p:cNvGrpSpPr/>
          <p:nvPr/>
        </p:nvGrpSpPr>
        <p:grpSpPr>
          <a:xfrm>
            <a:off x="0" y="1052513"/>
            <a:ext cx="3628103" cy="4681538"/>
            <a:chOff x="0" y="1052513"/>
            <a:chExt cx="3628103" cy="4681538"/>
          </a:xfrm>
        </p:grpSpPr>
        <p:sp>
          <p:nvSpPr>
            <p:cNvPr id="25" name="Rettangolo 24">
              <a:extLst>
                <a:ext uri="{FF2B5EF4-FFF2-40B4-BE49-F238E27FC236}">
                  <a16:creationId xmlns:a16="http://schemas.microsoft.com/office/drawing/2014/main" id="{F666C3D8-0063-8CF2-9A54-31B46DF76ED2}"/>
                </a:ext>
              </a:extLst>
            </p:cNvPr>
            <p:cNvSpPr/>
            <p:nvPr/>
          </p:nvSpPr>
          <p:spPr>
            <a:xfrm>
              <a:off x="0" y="1052513"/>
              <a:ext cx="3628103" cy="4681538"/>
            </a:xfrm>
            <a:prstGeom prst="rect">
              <a:avLst/>
            </a:prstGeom>
            <a:solidFill>
              <a:srgbClr val="13909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ctr" anchorCtr="0"/>
            <a:lstStyle/>
            <a:p>
              <a:endParaRPr lang="en-US" sz="2000" dirty="0">
                <a:latin typeface="URWPalladioL-Roma"/>
              </a:endParaRPr>
            </a:p>
            <a:p>
              <a:endParaRPr lang="en-US" sz="2000" dirty="0">
                <a:latin typeface="URWPalladioL-Roma"/>
              </a:endParaRPr>
            </a:p>
            <a:p>
              <a:endParaRPr lang="en-US" sz="2000" dirty="0">
                <a:latin typeface="URWPalladioL-Roma"/>
              </a:endParaRPr>
            </a:p>
            <a:p>
              <a:r>
                <a:rPr lang="en-US" sz="2000" dirty="0">
                  <a:latin typeface="URWPalladioL-Roma"/>
                </a:rPr>
                <a:t>    Bariatric surgery has a   </a:t>
              </a:r>
            </a:p>
            <a:p>
              <a:r>
                <a:rPr lang="en-US" sz="2000" dirty="0">
                  <a:latin typeface="URWPalladioL-Roma"/>
                </a:rPr>
                <a:t>    significant influence on  </a:t>
              </a:r>
            </a:p>
            <a:p>
              <a:r>
                <a:rPr lang="en-US" sz="2000" dirty="0">
                  <a:latin typeface="URWPalladioL-Roma"/>
                </a:rPr>
                <a:t>    pregnancy outcomes,   </a:t>
              </a:r>
            </a:p>
            <a:p>
              <a:r>
                <a:rPr lang="en-US" sz="2000" dirty="0">
                  <a:latin typeface="URWPalladioL-Roma"/>
                </a:rPr>
                <a:t>        including mother</a:t>
              </a:r>
            </a:p>
            <a:p>
              <a:r>
                <a:rPr lang="it-IT" sz="2000" dirty="0">
                  <a:latin typeface="URWPalladioL-Roma"/>
                </a:rPr>
                <a:t>        and </a:t>
              </a:r>
              <a:r>
                <a:rPr lang="it-IT" sz="2000" dirty="0" err="1">
                  <a:latin typeface="URWPalladioL-Roma"/>
                </a:rPr>
                <a:t>fetal</a:t>
              </a:r>
              <a:r>
                <a:rPr lang="it-IT" sz="2000" dirty="0">
                  <a:latin typeface="URWPalladioL-Roma"/>
                </a:rPr>
                <a:t> </a:t>
              </a:r>
              <a:r>
                <a:rPr lang="it-IT" sz="2000" dirty="0" err="1">
                  <a:latin typeface="URWPalladioL-Roma"/>
                </a:rPr>
                <a:t>health</a:t>
              </a:r>
              <a:endParaRPr lang="it-IT" sz="2000" dirty="0">
                <a:latin typeface="Arial Narrow" panose="020B0606020202030204" pitchFamily="34" charset="0"/>
              </a:endParaRPr>
            </a:p>
          </p:txBody>
        </p:sp>
        <p:pic>
          <p:nvPicPr>
            <p:cNvPr id="9" name="Elemento grafico 8" descr="Grafico a barre con riempimento a tinta unita">
              <a:extLst>
                <a:ext uri="{FF2B5EF4-FFF2-40B4-BE49-F238E27FC236}">
                  <a16:creationId xmlns:a16="http://schemas.microsoft.com/office/drawing/2014/main" id="{7176D6FC-CADF-CCFF-34F8-45DB019585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50341" y="2015989"/>
              <a:ext cx="1329877" cy="1329877"/>
            </a:xfrm>
            <a:prstGeom prst="rect">
              <a:avLst/>
            </a:prstGeom>
          </p:spPr>
        </p:pic>
      </p:grpSp>
      <p:sp>
        <p:nvSpPr>
          <p:cNvPr id="22" name="Rettangolo 21">
            <a:extLst>
              <a:ext uri="{FF2B5EF4-FFF2-40B4-BE49-F238E27FC236}">
                <a16:creationId xmlns:a16="http://schemas.microsoft.com/office/drawing/2014/main" id="{4C7F6492-5E74-D832-C602-C82283CE25C3}"/>
              </a:ext>
            </a:extLst>
          </p:cNvPr>
          <p:cNvSpPr/>
          <p:nvPr/>
        </p:nvSpPr>
        <p:spPr>
          <a:xfrm>
            <a:off x="3706012" y="1052512"/>
            <a:ext cx="8485987" cy="4681539"/>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67447664-19DC-5244-A08D-47F6F105ACF7}"/>
              </a:ext>
            </a:extLst>
          </p:cNvPr>
          <p:cNvSpPr/>
          <p:nvPr/>
        </p:nvSpPr>
        <p:spPr>
          <a:xfrm>
            <a:off x="3881802" y="1601470"/>
            <a:ext cx="8134406" cy="2574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URWPalladioL-Roma"/>
            </a:endParaRPr>
          </a:p>
          <a:p>
            <a:endParaRPr lang="en-US" sz="2000" dirty="0">
              <a:latin typeface="URWPalladioL-Roma"/>
            </a:endParaRPr>
          </a:p>
          <a:p>
            <a:r>
              <a:rPr lang="en-US" sz="2200" dirty="0">
                <a:latin typeface="URWPalladioL-Roma"/>
              </a:rPr>
              <a:t>There is a complicated interplay between weight reduction, metabolic improvements, and probable dietary inadequacies, all of which can impact pregnancy problems.</a:t>
            </a:r>
          </a:p>
          <a:p>
            <a:endParaRPr lang="en-US" sz="2200" dirty="0">
              <a:latin typeface="URWPalladioL-Roma"/>
            </a:endParaRPr>
          </a:p>
          <a:p>
            <a:r>
              <a:rPr lang="en-US" sz="2200" dirty="0">
                <a:latin typeface="URWPalladioL-Roma"/>
              </a:rPr>
              <a:t>The most notable changes include</a:t>
            </a:r>
          </a:p>
          <a:p>
            <a:pPr marL="342900" indent="-342900">
              <a:buClr>
                <a:srgbClr val="FFFF00"/>
              </a:buClr>
              <a:buFont typeface="Arial" panose="020B0604020202020204" pitchFamily="34" charset="0"/>
              <a:buChar char="•"/>
            </a:pPr>
            <a:r>
              <a:rPr lang="en-US" sz="2200" dirty="0">
                <a:latin typeface="URWPalladioL-Roma"/>
              </a:rPr>
              <a:t>lower rates of gestational diabetes mellitus (GDM) and preeclampsia</a:t>
            </a:r>
          </a:p>
          <a:p>
            <a:pPr marL="342900" indent="-342900">
              <a:buClr>
                <a:srgbClr val="FFFF00"/>
              </a:buClr>
              <a:buFont typeface="Arial" panose="020B0604020202020204" pitchFamily="34" charset="0"/>
              <a:buChar char="•"/>
            </a:pPr>
            <a:r>
              <a:rPr lang="en-US" sz="2200" dirty="0">
                <a:latin typeface="URWPalladioL-Roma"/>
              </a:rPr>
              <a:t>increased risks of intrauterine growth restriction (IUGR),</a:t>
            </a:r>
          </a:p>
          <a:p>
            <a:pPr>
              <a:buClr>
                <a:srgbClr val="FFFF00"/>
              </a:buClr>
            </a:pPr>
            <a:r>
              <a:rPr lang="en-US" sz="2200" dirty="0">
                <a:latin typeface="URWPalladioL-Roma"/>
              </a:rPr>
              <a:t>     and small-for-gestational-age (SGA) infants</a:t>
            </a:r>
          </a:p>
          <a:p>
            <a:pPr marL="342900" indent="-342900">
              <a:buClr>
                <a:srgbClr val="FFFF00"/>
              </a:buClr>
              <a:buFont typeface="Arial" panose="020B0604020202020204" pitchFamily="34" charset="0"/>
              <a:buChar char="•"/>
            </a:pPr>
            <a:r>
              <a:rPr lang="en-US" sz="2200" dirty="0">
                <a:latin typeface="URWPalladioL-Roma"/>
              </a:rPr>
              <a:t>micronutrient deficiencies that may contribute to fetal development problems.</a:t>
            </a:r>
            <a:endParaRPr lang="en-US" sz="2200" dirty="0"/>
          </a:p>
        </p:txBody>
      </p:sp>
      <p:sp>
        <p:nvSpPr>
          <p:cNvPr id="4" name="Rettangolo 1">
            <a:extLst>
              <a:ext uri="{FF2B5EF4-FFF2-40B4-BE49-F238E27FC236}">
                <a16:creationId xmlns:a16="http://schemas.microsoft.com/office/drawing/2014/main" id="{95428CE1-105C-4F82-5FB0-EAD226D92B5F}"/>
              </a:ext>
            </a:extLst>
          </p:cNvPr>
          <p:cNvSpPr>
            <a:spLocks noChangeArrowheads="1"/>
          </p:cNvSpPr>
          <p:nvPr/>
        </p:nvSpPr>
        <p:spPr bwMode="auto">
          <a:xfrm>
            <a:off x="1180821" y="133601"/>
            <a:ext cx="10762973" cy="646331"/>
          </a:xfrm>
          <a:prstGeom prst="rect">
            <a:avLst/>
          </a:prstGeom>
          <a:noFill/>
          <a:ln w="9525">
            <a:noFill/>
            <a:miter lim="800000"/>
            <a:headEnd/>
            <a:tailEnd/>
          </a:ln>
        </p:spPr>
        <p:txBody>
          <a:bodyPr wrap="square"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lang="en-US" altLang="it-IT" sz="3600" dirty="0">
                <a:solidFill>
                  <a:srgbClr val="633075"/>
                </a:solidFill>
                <a:latin typeface="Arial Narrow" pitchFamily="34" charset="0"/>
                <a:cs typeface="Helvetica" pitchFamily="34" charset="0"/>
              </a:rPr>
              <a:t>Pregnancy implications following bariatric surgery</a:t>
            </a:r>
            <a:endParaRPr kumimoji="0" lang="it-IT" altLang="it-IT" sz="3600" b="0" i="0" u="none" strike="noStrike" kern="1200" cap="none" spc="0" normalizeH="0" baseline="0" noProof="0" dirty="0">
              <a:ln>
                <a:noFill/>
              </a:ln>
              <a:solidFill>
                <a:srgbClr val="633075"/>
              </a:solidFill>
              <a:effectLst/>
              <a:uLnTx/>
              <a:uFillTx/>
              <a:latin typeface="Arial Narrow" pitchFamily="34" charset="0"/>
              <a:cs typeface="Helvetica" pitchFamily="34" charset="0"/>
            </a:endParaRPr>
          </a:p>
        </p:txBody>
      </p:sp>
      <p:sp>
        <p:nvSpPr>
          <p:cNvPr id="6" name="Rettangolo 5"/>
          <p:cNvSpPr/>
          <p:nvPr/>
        </p:nvSpPr>
        <p:spPr>
          <a:xfrm>
            <a:off x="5994400" y="5743555"/>
            <a:ext cx="6096000" cy="923330"/>
          </a:xfrm>
          <a:prstGeom prst="rect">
            <a:avLst/>
          </a:prstGeom>
        </p:spPr>
        <p:txBody>
          <a:bodyPr>
            <a:spAutoFit/>
          </a:bodyPr>
          <a:lstStyle/>
          <a:p>
            <a:pPr lvl="0" algn="r" defTabSz="457200" fontAlgn="base">
              <a:spcBef>
                <a:spcPct val="0"/>
              </a:spcBef>
              <a:spcAft>
                <a:spcPct val="0"/>
              </a:spcAft>
              <a:defRPr/>
            </a:pPr>
            <a:r>
              <a:rPr lang="en-US" altLang="it-IT" b="1" dirty="0">
                <a:solidFill>
                  <a:srgbClr val="909090"/>
                </a:solidFill>
                <a:latin typeface="Arial Narrow" panose="020B0606020202030204" pitchFamily="34" charset="0"/>
                <a:cs typeface="Arial" panose="020B0604020202020204" pitchFamily="34" charset="0"/>
              </a:rPr>
              <a:t>Charalampos </a:t>
            </a:r>
            <a:r>
              <a:rPr lang="en-US" altLang="it-IT" b="1" dirty="0" err="1">
                <a:solidFill>
                  <a:srgbClr val="909090"/>
                </a:solidFill>
                <a:latin typeface="Arial Narrow" panose="020B0606020202030204" pitchFamily="34" charset="0"/>
                <a:cs typeface="Arial" panose="020B0604020202020204" pitchFamily="34" charset="0"/>
              </a:rPr>
              <a:t>Voros</a:t>
            </a:r>
            <a:r>
              <a:rPr lang="en-US" altLang="it-IT" b="1" dirty="0">
                <a:solidFill>
                  <a:srgbClr val="909090"/>
                </a:solidFill>
                <a:latin typeface="Arial Narrow" panose="020B0606020202030204" pitchFamily="34" charset="0"/>
                <a:cs typeface="Arial" panose="020B0604020202020204" pitchFamily="34" charset="0"/>
              </a:rPr>
              <a:t>, et al </a:t>
            </a:r>
          </a:p>
          <a:p>
            <a:pPr lvl="0" algn="r" defTabSz="457200" fontAlgn="base">
              <a:spcBef>
                <a:spcPct val="0"/>
              </a:spcBef>
              <a:spcAft>
                <a:spcPct val="0"/>
              </a:spcAft>
              <a:defRPr/>
            </a:pPr>
            <a:r>
              <a:rPr lang="en-US" altLang="it-IT" i="1" dirty="0">
                <a:solidFill>
                  <a:srgbClr val="909090"/>
                </a:solidFill>
                <a:latin typeface="Arial Narrow" panose="020B0606020202030204" pitchFamily="34" charset="0"/>
                <a:cs typeface="Arial" panose="020B0604020202020204" pitchFamily="34" charset="0"/>
              </a:rPr>
              <a:t>2025, The Relationship Between Obesity, Bariatric Surgery, and Infertility: A Systematic Review Life, 15,758</a:t>
            </a:r>
          </a:p>
        </p:txBody>
      </p:sp>
    </p:spTree>
    <p:extLst>
      <p:ext uri="{BB962C8B-B14F-4D97-AF65-F5344CB8AC3E}">
        <p14:creationId xmlns:p14="http://schemas.microsoft.com/office/powerpoint/2010/main" val="32619846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B0E2C96E-4A3E-03E0-3517-C0B6ED7F7EA8}"/>
              </a:ext>
            </a:extLst>
          </p:cNvPr>
          <p:cNvSpPr/>
          <p:nvPr/>
        </p:nvSpPr>
        <p:spPr>
          <a:xfrm>
            <a:off x="6124863" y="3072561"/>
            <a:ext cx="6022311" cy="2731247"/>
          </a:xfrm>
          <a:prstGeom prst="rect">
            <a:avLst/>
          </a:prstGeom>
          <a:solidFill>
            <a:srgbClr val="139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F922E67E-9122-8329-F4A3-DDCBBDCFD3B2}"/>
              </a:ext>
            </a:extLst>
          </p:cNvPr>
          <p:cNvSpPr txBox="1"/>
          <p:nvPr/>
        </p:nvSpPr>
        <p:spPr>
          <a:xfrm>
            <a:off x="6137557" y="3210281"/>
            <a:ext cx="5977032" cy="2677656"/>
          </a:xfrm>
          <a:prstGeom prst="rect">
            <a:avLst/>
          </a:prstGeom>
          <a:noFill/>
        </p:spPr>
        <p:txBody>
          <a:bodyPr wrap="square" rtlCol="0">
            <a:spAutoFit/>
          </a:bodyPr>
          <a:lstStyle/>
          <a:p>
            <a:pPr marL="342900" indent="-342900">
              <a:buClr>
                <a:srgbClr val="FFFF66"/>
              </a:buClr>
              <a:buFont typeface="Arial" panose="020B0604020202020204" pitchFamily="34" charset="0"/>
              <a:buChar char="•"/>
            </a:pPr>
            <a:r>
              <a:rPr lang="it-IT" sz="2400" dirty="0">
                <a:solidFill>
                  <a:schemeClr val="bg1"/>
                </a:solidFill>
              </a:rPr>
              <a:t>Bilenka et al. (1995) and </a:t>
            </a:r>
            <a:r>
              <a:rPr lang="en-US" sz="2400" dirty="0">
                <a:solidFill>
                  <a:schemeClr val="bg1"/>
                </a:solidFill>
              </a:rPr>
              <a:t>Jacamon et al.(2020) found </a:t>
            </a:r>
            <a:r>
              <a:rPr lang="en-US" sz="2400" b="1" dirty="0">
                <a:solidFill>
                  <a:srgbClr val="FFFF66"/>
                </a:solidFill>
              </a:rPr>
              <a:t>significant decreases in GDM rates </a:t>
            </a:r>
            <a:r>
              <a:rPr lang="en-US" sz="2400" dirty="0">
                <a:solidFill>
                  <a:schemeClr val="bg1"/>
                </a:solidFill>
              </a:rPr>
              <a:t>in post-surgical patients compared to obese controls, with the latter research reporting a drop from 44% in controls to 12% in the post-surgical</a:t>
            </a:r>
          </a:p>
          <a:p>
            <a:pPr marL="342900" indent="-342900">
              <a:buClr>
                <a:srgbClr val="FFFF66"/>
              </a:buClr>
              <a:buFont typeface="Arial" panose="020B0604020202020204" pitchFamily="34" charset="0"/>
              <a:buChar char="•"/>
            </a:pPr>
            <a:endParaRPr lang="en-US" sz="2400" dirty="0">
              <a:solidFill>
                <a:schemeClr val="bg1"/>
              </a:solidFill>
            </a:endParaRPr>
          </a:p>
        </p:txBody>
      </p:sp>
      <p:sp>
        <p:nvSpPr>
          <p:cNvPr id="8" name="Rettangolo 7">
            <a:extLst>
              <a:ext uri="{FF2B5EF4-FFF2-40B4-BE49-F238E27FC236}">
                <a16:creationId xmlns:a16="http://schemas.microsoft.com/office/drawing/2014/main" id="{C07C9266-5DC8-E63B-69B9-78379555A991}"/>
              </a:ext>
            </a:extLst>
          </p:cNvPr>
          <p:cNvSpPr/>
          <p:nvPr/>
        </p:nvSpPr>
        <p:spPr>
          <a:xfrm>
            <a:off x="6131860" y="1133197"/>
            <a:ext cx="6022311" cy="1855235"/>
          </a:xfrm>
          <a:prstGeom prst="rect">
            <a:avLst/>
          </a:prstGeom>
          <a:solidFill>
            <a:srgbClr val="139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7" name="CasellaDiTesto 6">
            <a:extLst>
              <a:ext uri="{FF2B5EF4-FFF2-40B4-BE49-F238E27FC236}">
                <a16:creationId xmlns:a16="http://schemas.microsoft.com/office/drawing/2014/main" id="{BEE7C25C-1154-3640-7C54-5A85E7FF0FC7}"/>
              </a:ext>
            </a:extLst>
          </p:cNvPr>
          <p:cNvSpPr txBox="1"/>
          <p:nvPr/>
        </p:nvSpPr>
        <p:spPr>
          <a:xfrm>
            <a:off x="6288652" y="1223051"/>
            <a:ext cx="5784381" cy="1569660"/>
          </a:xfrm>
          <a:prstGeom prst="rect">
            <a:avLst/>
          </a:prstGeom>
          <a:noFill/>
        </p:spPr>
        <p:txBody>
          <a:bodyPr wrap="square" rtlCol="0">
            <a:spAutoFit/>
          </a:bodyPr>
          <a:lstStyle/>
          <a:p>
            <a:r>
              <a:rPr lang="en-US" sz="2400" dirty="0">
                <a:solidFill>
                  <a:schemeClr val="bg1"/>
                </a:solidFill>
              </a:rPr>
              <a:t>Studies consistently found a lower incidence of GDM, as predicted given the improvements in insulin sensitivity and weight loss after bariatric surgeries</a:t>
            </a:r>
          </a:p>
        </p:txBody>
      </p:sp>
      <p:sp>
        <p:nvSpPr>
          <p:cNvPr id="2" name="Rettangolo 1">
            <a:extLst>
              <a:ext uri="{FF2B5EF4-FFF2-40B4-BE49-F238E27FC236}">
                <a16:creationId xmlns:a16="http://schemas.microsoft.com/office/drawing/2014/main" id="{8D98F317-5F12-7658-B06D-9FFCDE46B51F}"/>
              </a:ext>
            </a:extLst>
          </p:cNvPr>
          <p:cNvSpPr>
            <a:spLocks noChangeArrowheads="1"/>
          </p:cNvSpPr>
          <p:nvPr/>
        </p:nvSpPr>
        <p:spPr bwMode="auto">
          <a:xfrm>
            <a:off x="124140" y="157193"/>
            <a:ext cx="12047540" cy="630942"/>
          </a:xfrm>
          <a:prstGeom prst="rect">
            <a:avLst/>
          </a:prstGeom>
          <a:noFill/>
          <a:ln w="9525">
            <a:noFill/>
            <a:miter lim="800000"/>
            <a:headEnd/>
            <a:tailEnd/>
          </a:ln>
        </p:spPr>
        <p:txBody>
          <a:bodyPr wrap="square"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kumimoji="0" lang="en-US"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Maternal outcomes: gestational diabetes</a:t>
            </a:r>
            <a:r>
              <a:rPr kumimoji="0" lang="en-US" altLang="it-IT" sz="3500" b="0" i="0" u="none" strike="noStrike" kern="1200" cap="none" spc="0" normalizeH="0" noProof="0" dirty="0">
                <a:ln>
                  <a:noFill/>
                </a:ln>
                <a:solidFill>
                  <a:srgbClr val="633075"/>
                </a:solidFill>
                <a:effectLst/>
                <a:uLnTx/>
                <a:uFillTx/>
                <a:latin typeface="Arial Narrow" pitchFamily="34" charset="0"/>
                <a:ea typeface="+mn-ea"/>
                <a:cs typeface="Helvetica" pitchFamily="34" charset="0"/>
              </a:rPr>
              <a:t> mellitus (GDM)</a:t>
            </a:r>
            <a:endParaRPr kumimoji="0" lang="it-IT"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pic>
        <p:nvPicPr>
          <p:cNvPr id="10" name="Immagine 9">
            <a:extLst>
              <a:ext uri="{FF2B5EF4-FFF2-40B4-BE49-F238E27FC236}">
                <a16:creationId xmlns:a16="http://schemas.microsoft.com/office/drawing/2014/main" id="{A664ED14-C1FC-C512-087C-20D2AD1792A3}"/>
              </a:ext>
            </a:extLst>
          </p:cNvPr>
          <p:cNvPicPr>
            <a:picLocks noChangeAspect="1"/>
          </p:cNvPicPr>
          <p:nvPr/>
        </p:nvPicPr>
        <p:blipFill rotWithShape="1">
          <a:blip r:embed="rId3">
            <a:extLst>
              <a:ext uri="{28A0092B-C50C-407E-A947-70E740481C1C}">
                <a14:useLocalDpi xmlns:a14="http://schemas.microsoft.com/office/drawing/2010/main" val="0"/>
              </a:ext>
            </a:extLst>
          </a:blip>
          <a:srcRect l="12877" t="15347" r="27864" b="16670"/>
          <a:stretch/>
        </p:blipFill>
        <p:spPr>
          <a:xfrm flipH="1">
            <a:off x="0" y="1089026"/>
            <a:ext cx="6096000" cy="4662311"/>
          </a:xfrm>
          <a:prstGeom prst="rect">
            <a:avLst/>
          </a:prstGeom>
        </p:spPr>
      </p:pic>
    </p:spTree>
    <p:extLst>
      <p:ext uri="{BB962C8B-B14F-4D97-AF65-F5344CB8AC3E}">
        <p14:creationId xmlns:p14="http://schemas.microsoft.com/office/powerpoint/2010/main" val="18756553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descr="Immagine che contiene persona&#10;&#10;Descrizione generata automaticamente">
            <a:extLst>
              <a:ext uri="{FF2B5EF4-FFF2-40B4-BE49-F238E27FC236}">
                <a16:creationId xmlns:a16="http://schemas.microsoft.com/office/drawing/2014/main" id="{093040A0-D0C9-4EB0-3FC3-13F02832DC0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846" t="11104" r="12821" b="5676"/>
          <a:stretch/>
        </p:blipFill>
        <p:spPr>
          <a:xfrm flipH="1">
            <a:off x="0" y="1097198"/>
            <a:ext cx="6080738" cy="4600340"/>
          </a:xfrm>
          <a:prstGeom prst="rect">
            <a:avLst/>
          </a:prstGeom>
        </p:spPr>
      </p:pic>
      <p:sp>
        <p:nvSpPr>
          <p:cNvPr id="9" name="Rettangolo 8">
            <a:extLst>
              <a:ext uri="{FF2B5EF4-FFF2-40B4-BE49-F238E27FC236}">
                <a16:creationId xmlns:a16="http://schemas.microsoft.com/office/drawing/2014/main" id="{FC16D063-F74F-4252-85FF-07225AC975CA}"/>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102014" y="265888"/>
            <a:ext cx="11098926" cy="646331"/>
          </a:xfrm>
          <a:prstGeom prst="rect">
            <a:avLst/>
          </a:prstGeom>
          <a:noFill/>
          <a:ln w="9525">
            <a:noFill/>
            <a:miter lim="800000"/>
            <a:headEnd/>
            <a:tailEnd/>
          </a:ln>
        </p:spPr>
        <p:txBody>
          <a:bodyPr wrap="square" lIns="216000" rIns="288000">
            <a:spAutoFit/>
          </a:bodyPr>
          <a:lstStyle/>
          <a:p>
            <a:pPr lvl="1" algn="r"/>
            <a:r>
              <a:rPr lang="en-US" altLang="it-IT" sz="3600" dirty="0">
                <a:solidFill>
                  <a:srgbClr val="633075"/>
                </a:solidFill>
                <a:latin typeface="Arial Narrow" pitchFamily="34" charset="0"/>
                <a:cs typeface="Helvetica" pitchFamily="34" charset="0"/>
              </a:rPr>
              <a:t>Maternal outcomes: preeclampsia</a:t>
            </a:r>
          </a:p>
        </p:txBody>
      </p:sp>
      <p:sp>
        <p:nvSpPr>
          <p:cNvPr id="8" name="Rettangolo 7">
            <a:extLst>
              <a:ext uri="{FF2B5EF4-FFF2-40B4-BE49-F238E27FC236}">
                <a16:creationId xmlns:a16="http://schemas.microsoft.com/office/drawing/2014/main" id="{7D9DBA8F-F316-5B77-D8DB-FE85B6FB87AE}"/>
              </a:ext>
            </a:extLst>
          </p:cNvPr>
          <p:cNvSpPr/>
          <p:nvPr/>
        </p:nvSpPr>
        <p:spPr>
          <a:xfrm>
            <a:off x="0" y="1302739"/>
            <a:ext cx="6095999" cy="744176"/>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lang="en-US" altLang="it-IT" b="1" dirty="0">
              <a:solidFill>
                <a:srgbClr val="633075"/>
              </a:solidFill>
            </a:endParaRPr>
          </a:p>
          <a:p>
            <a:pPr algn="ctr" eaLnBrk="0" fontAlgn="base" hangingPunct="0">
              <a:spcBef>
                <a:spcPct val="0"/>
              </a:spcBef>
              <a:spcAft>
                <a:spcPct val="0"/>
              </a:spcAft>
            </a:pPr>
            <a:r>
              <a:rPr lang="en-US" altLang="it-IT" b="1" dirty="0">
                <a:solidFill>
                  <a:srgbClr val="633075"/>
                </a:solidFill>
              </a:rPr>
              <a:t>The effect of bariatric surgery on hypertensive diseases during pregnancy appears to be mixed.</a:t>
            </a:r>
          </a:p>
          <a:p>
            <a:pPr algn="ctr" eaLnBrk="0" fontAlgn="base" hangingPunct="0">
              <a:spcBef>
                <a:spcPct val="0"/>
              </a:spcBef>
              <a:spcAft>
                <a:spcPct val="0"/>
              </a:spcAft>
            </a:pPr>
            <a:endParaRPr kumimoji="0" lang="en-US" altLang="it-IT" b="1" i="0" u="none" strike="noStrike" cap="none" normalizeH="0" baseline="0" dirty="0">
              <a:ln>
                <a:noFill/>
              </a:ln>
              <a:solidFill>
                <a:srgbClr val="633075"/>
              </a:solidFill>
              <a:effectLst/>
            </a:endParaRPr>
          </a:p>
        </p:txBody>
      </p:sp>
      <p:sp>
        <p:nvSpPr>
          <p:cNvPr id="18" name="Rettangolo 17">
            <a:extLst>
              <a:ext uri="{FF2B5EF4-FFF2-40B4-BE49-F238E27FC236}">
                <a16:creationId xmlns:a16="http://schemas.microsoft.com/office/drawing/2014/main" id="{B27913A7-45FD-D65B-2048-000CC94BFA9D}"/>
              </a:ext>
            </a:extLst>
          </p:cNvPr>
          <p:cNvSpPr/>
          <p:nvPr/>
        </p:nvSpPr>
        <p:spPr>
          <a:xfrm>
            <a:off x="-30525" y="4438998"/>
            <a:ext cx="6111263" cy="1061372"/>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000" dirty="0">
                <a:solidFill>
                  <a:srgbClr val="7F1B89"/>
                </a:solidFill>
                <a:latin typeface="URWPalladioL-Roma"/>
              </a:rPr>
              <a:t>Several studies have found a decrease in preeclampsia rates following surgery, albeit the amount of this impact varies</a:t>
            </a:r>
            <a:endParaRPr lang="en-US" altLang="it-IT" sz="2000" dirty="0">
              <a:solidFill>
                <a:srgbClr val="7F1B89"/>
              </a:solidFill>
            </a:endParaRPr>
          </a:p>
        </p:txBody>
      </p:sp>
      <p:sp>
        <p:nvSpPr>
          <p:cNvPr id="13" name="Rettangolo 12">
            <a:extLst>
              <a:ext uri="{FF2B5EF4-FFF2-40B4-BE49-F238E27FC236}">
                <a16:creationId xmlns:a16="http://schemas.microsoft.com/office/drawing/2014/main" id="{9FC68FC7-6163-0347-50B6-18D62847573A}"/>
              </a:ext>
            </a:extLst>
          </p:cNvPr>
          <p:cNvSpPr/>
          <p:nvPr/>
        </p:nvSpPr>
        <p:spPr>
          <a:xfrm>
            <a:off x="6156960" y="1280432"/>
            <a:ext cx="6096000" cy="42587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CasellaDiTesto 13">
            <a:extLst>
              <a:ext uri="{FF2B5EF4-FFF2-40B4-BE49-F238E27FC236}">
                <a16:creationId xmlns:a16="http://schemas.microsoft.com/office/drawing/2014/main" id="{5FED675F-0C7C-D001-E6C1-3A938B55E859}"/>
              </a:ext>
            </a:extLst>
          </p:cNvPr>
          <p:cNvSpPr txBox="1"/>
          <p:nvPr/>
        </p:nvSpPr>
        <p:spPr>
          <a:xfrm>
            <a:off x="6153608" y="1420227"/>
            <a:ext cx="5861541" cy="4093428"/>
          </a:xfrm>
          <a:prstGeom prst="rect">
            <a:avLst/>
          </a:prstGeom>
          <a:noFill/>
        </p:spPr>
        <p:txBody>
          <a:bodyPr wrap="square" rtlCol="0">
            <a:spAutoFit/>
          </a:bodyPr>
          <a:lstStyle/>
          <a:p>
            <a:pPr marL="342900" indent="-342900">
              <a:buClr>
                <a:srgbClr val="AA1539"/>
              </a:buClr>
              <a:buFont typeface="Arial" panose="020B0604020202020204" pitchFamily="34" charset="0"/>
              <a:buChar char="•"/>
            </a:pPr>
            <a:r>
              <a:rPr lang="en-US" sz="2000" dirty="0">
                <a:solidFill>
                  <a:schemeClr val="bg2">
                    <a:lumMod val="25000"/>
                  </a:schemeClr>
                </a:solidFill>
              </a:rPr>
              <a:t>Karadag et al. (2020) discovered that preeclampsia rates were reasonably steady among research groups</a:t>
            </a:r>
          </a:p>
          <a:p>
            <a:pPr marL="342900" indent="-342900">
              <a:buClr>
                <a:srgbClr val="AA1539"/>
              </a:buClr>
              <a:buFont typeface="Arial" panose="020B0604020202020204" pitchFamily="34" charset="0"/>
              <a:buChar char="•"/>
            </a:pPr>
            <a:endParaRPr lang="en-US" sz="2000" dirty="0">
              <a:solidFill>
                <a:schemeClr val="bg2">
                  <a:lumMod val="25000"/>
                </a:schemeClr>
              </a:solidFill>
            </a:endParaRPr>
          </a:p>
          <a:p>
            <a:pPr marL="342900" indent="-342900">
              <a:buClr>
                <a:srgbClr val="AA1539"/>
              </a:buClr>
              <a:buFont typeface="Arial" panose="020B0604020202020204" pitchFamily="34" charset="0"/>
              <a:buChar char="•"/>
            </a:pPr>
            <a:r>
              <a:rPr lang="en-US" sz="2000" dirty="0" err="1">
                <a:solidFill>
                  <a:schemeClr val="bg2">
                    <a:lumMod val="25000"/>
                  </a:schemeClr>
                </a:solidFill>
              </a:rPr>
              <a:t>Yau</a:t>
            </a:r>
            <a:r>
              <a:rPr lang="en-US" sz="2000" dirty="0">
                <a:solidFill>
                  <a:schemeClr val="bg2">
                    <a:lumMod val="25000"/>
                  </a:schemeClr>
                </a:solidFill>
              </a:rPr>
              <a:t> et al. (2017) found identical rates of preeclampsia in individuals who conceived within two years of surgery and those who conceived later</a:t>
            </a:r>
          </a:p>
          <a:p>
            <a:pPr marL="342900" indent="-342900">
              <a:buClr>
                <a:srgbClr val="AA1539"/>
              </a:buClr>
              <a:buFont typeface="Arial" panose="020B0604020202020204" pitchFamily="34" charset="0"/>
              <a:buChar char="•"/>
            </a:pPr>
            <a:endParaRPr lang="en-US" sz="2000" dirty="0">
              <a:solidFill>
                <a:schemeClr val="bg2">
                  <a:lumMod val="25000"/>
                </a:schemeClr>
              </a:solidFill>
            </a:endParaRPr>
          </a:p>
          <a:p>
            <a:pPr marL="342900" indent="-342900">
              <a:buClr>
                <a:srgbClr val="AA1539"/>
              </a:buClr>
              <a:buFont typeface="Arial" panose="020B0604020202020204" pitchFamily="34" charset="0"/>
              <a:buChar char="•"/>
            </a:pPr>
            <a:r>
              <a:rPr lang="en-US" sz="2000" dirty="0">
                <a:solidFill>
                  <a:schemeClr val="bg2">
                    <a:lumMod val="25000"/>
                  </a:schemeClr>
                </a:solidFill>
              </a:rPr>
              <a:t>Sheiner et al. (2011) found that individuals who conceived within 12 months of surgery had a slightly higher preeclampsia rate than those who conceived later, indicating that the timing of conception may increase hypertension risks.</a:t>
            </a:r>
          </a:p>
        </p:txBody>
      </p:sp>
    </p:spTree>
    <p:extLst>
      <p:ext uri="{BB962C8B-B14F-4D97-AF65-F5344CB8AC3E}">
        <p14:creationId xmlns:p14="http://schemas.microsoft.com/office/powerpoint/2010/main" val="33789965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134D9AB3-B7AF-66EC-3BA0-CDC6F07FD143}"/>
              </a:ext>
            </a:extLst>
          </p:cNvPr>
          <p:cNvSpPr>
            <a:spLocks noChangeArrowheads="1"/>
          </p:cNvSpPr>
          <p:nvPr/>
        </p:nvSpPr>
        <p:spPr bwMode="auto">
          <a:xfrm>
            <a:off x="194802" y="-37042"/>
            <a:ext cx="11863693" cy="1138773"/>
          </a:xfrm>
          <a:prstGeom prst="rect">
            <a:avLst/>
          </a:prstGeom>
          <a:noFill/>
          <a:ln w="9525">
            <a:noFill/>
            <a:miter lim="800000"/>
            <a:headEnd/>
            <a:tailEnd/>
          </a:ln>
        </p:spPr>
        <p:txBody>
          <a:bodyPr wrap="square" lIns="216000" rIns="288000">
            <a:spAutoFit/>
          </a:bodyPr>
          <a:lstStyle/>
          <a:p>
            <a:pPr lvl="1" algn="r">
              <a:defRPr/>
            </a:pPr>
            <a:r>
              <a:rPr lang="it-IT" altLang="it-IT" sz="4000" dirty="0">
                <a:solidFill>
                  <a:srgbClr val="633075"/>
                </a:solidFill>
                <a:latin typeface="Arial Narrow" pitchFamily="34" charset="0"/>
                <a:cs typeface="Helvetica" pitchFamily="34" charset="0"/>
              </a:rPr>
              <a:t>Miscarriage rate </a:t>
            </a:r>
            <a:r>
              <a:rPr lang="it-IT" altLang="it-IT" sz="4000" dirty="0" err="1">
                <a:solidFill>
                  <a:srgbClr val="633075"/>
                </a:solidFill>
                <a:latin typeface="Arial Narrow" pitchFamily="34" charset="0"/>
                <a:cs typeface="Helvetica" pitchFamily="34" charset="0"/>
              </a:rPr>
              <a:t>following</a:t>
            </a:r>
            <a:r>
              <a:rPr lang="it-IT" altLang="it-IT" sz="4000" dirty="0">
                <a:solidFill>
                  <a:srgbClr val="633075"/>
                </a:solidFill>
                <a:latin typeface="Arial Narrow" pitchFamily="34" charset="0"/>
                <a:cs typeface="Helvetica" pitchFamily="34" charset="0"/>
              </a:rPr>
              <a:t> </a:t>
            </a:r>
            <a:r>
              <a:rPr lang="it-IT" altLang="it-IT" sz="4000" dirty="0" err="1">
                <a:solidFill>
                  <a:srgbClr val="633075"/>
                </a:solidFill>
                <a:latin typeface="Arial Narrow" pitchFamily="34" charset="0"/>
                <a:cs typeface="Helvetica" pitchFamily="34" charset="0"/>
              </a:rPr>
              <a:t>bariatric</a:t>
            </a:r>
            <a:r>
              <a:rPr lang="it-IT" altLang="it-IT" sz="4000" dirty="0">
                <a:solidFill>
                  <a:srgbClr val="633075"/>
                </a:solidFill>
                <a:latin typeface="Arial Narrow" pitchFamily="34" charset="0"/>
                <a:cs typeface="Helvetica" pitchFamily="34" charset="0"/>
              </a:rPr>
              <a:t> </a:t>
            </a:r>
            <a:r>
              <a:rPr lang="it-IT" altLang="it-IT" sz="4000" dirty="0" err="1">
                <a:solidFill>
                  <a:srgbClr val="633075"/>
                </a:solidFill>
                <a:latin typeface="Arial Narrow" pitchFamily="34" charset="0"/>
                <a:cs typeface="Helvetica" pitchFamily="34" charset="0"/>
              </a:rPr>
              <a:t>surgery</a:t>
            </a:r>
            <a:r>
              <a:rPr lang="it-IT" altLang="it-IT" sz="4000" dirty="0">
                <a:solidFill>
                  <a:srgbClr val="633075"/>
                </a:solidFill>
                <a:latin typeface="Arial Narrow" pitchFamily="34" charset="0"/>
                <a:cs typeface="Helvetica" pitchFamily="34" charset="0"/>
              </a:rPr>
              <a:t> </a:t>
            </a:r>
            <a:r>
              <a:rPr lang="it-IT" altLang="it-IT" sz="4000" dirty="0" err="1">
                <a:solidFill>
                  <a:srgbClr val="633075"/>
                </a:solidFill>
                <a:latin typeface="Arial Narrow" pitchFamily="34" charset="0"/>
                <a:cs typeface="Helvetica" pitchFamily="34" charset="0"/>
              </a:rPr>
              <a:t>surgery</a:t>
            </a:r>
            <a:endParaRPr lang="it-IT" altLang="it-IT" sz="4000" dirty="0">
              <a:solidFill>
                <a:srgbClr val="633075"/>
              </a:solidFill>
              <a:latin typeface="Arial Narrow" pitchFamily="34" charset="0"/>
              <a:cs typeface="Helvetica" pitchFamily="34" charset="0"/>
            </a:endParaRPr>
          </a:p>
          <a:p>
            <a:pPr lvl="1" algn="r">
              <a:defRPr/>
            </a:pPr>
            <a:r>
              <a:rPr lang="it-IT" altLang="it-IT" sz="2800" dirty="0" err="1">
                <a:solidFill>
                  <a:srgbClr val="633075"/>
                </a:solidFill>
                <a:latin typeface="Arial Narrow" pitchFamily="34" charset="0"/>
                <a:cs typeface="Helvetica" pitchFamily="34" charset="0"/>
              </a:rPr>
              <a:t>Varied</a:t>
            </a:r>
            <a:r>
              <a:rPr lang="it-IT" altLang="it-IT" sz="2800" dirty="0">
                <a:solidFill>
                  <a:srgbClr val="633075"/>
                </a:solidFill>
                <a:latin typeface="Arial Narrow" pitchFamily="34" charset="0"/>
                <a:cs typeface="Helvetica" pitchFamily="34" charset="0"/>
              </a:rPr>
              <a:t> </a:t>
            </a:r>
            <a:r>
              <a:rPr lang="it-IT" altLang="it-IT" sz="2800" dirty="0" err="1">
                <a:solidFill>
                  <a:srgbClr val="633075"/>
                </a:solidFill>
                <a:latin typeface="Arial Narrow" pitchFamily="34" charset="0"/>
                <a:cs typeface="Helvetica" pitchFamily="34" charset="0"/>
              </a:rPr>
              <a:t>significantly</a:t>
            </a:r>
            <a:r>
              <a:rPr lang="it-IT" altLang="it-IT" sz="2800" dirty="0">
                <a:solidFill>
                  <a:srgbClr val="633075"/>
                </a:solidFill>
                <a:latin typeface="Arial Narrow" pitchFamily="34" charset="0"/>
                <a:cs typeface="Helvetica" pitchFamily="34" charset="0"/>
              </a:rPr>
              <a:t> </a:t>
            </a:r>
            <a:r>
              <a:rPr lang="it-IT" altLang="it-IT" sz="2800" dirty="0" err="1">
                <a:solidFill>
                  <a:srgbClr val="633075"/>
                </a:solidFill>
                <a:latin typeface="Arial Narrow" pitchFamily="34" charset="0"/>
                <a:cs typeface="Helvetica" pitchFamily="34" charset="0"/>
              </a:rPr>
              <a:t>between</a:t>
            </a:r>
            <a:r>
              <a:rPr lang="it-IT" altLang="it-IT" sz="2800" dirty="0">
                <a:solidFill>
                  <a:srgbClr val="633075"/>
                </a:solidFill>
                <a:latin typeface="Arial Narrow" pitchFamily="34" charset="0"/>
                <a:cs typeface="Helvetica" pitchFamily="34" charset="0"/>
              </a:rPr>
              <a:t> trials </a:t>
            </a:r>
            <a:endParaRPr lang="en-US" altLang="it-IT" sz="4000" dirty="0">
              <a:solidFill>
                <a:srgbClr val="633075"/>
              </a:solidFill>
              <a:latin typeface="Arial Narrow" pitchFamily="34" charset="0"/>
              <a:cs typeface="Helvetica" pitchFamily="34" charset="0"/>
            </a:endParaRPr>
          </a:p>
        </p:txBody>
      </p:sp>
      <p:grpSp>
        <p:nvGrpSpPr>
          <p:cNvPr id="12" name="Gruppo 11">
            <a:extLst>
              <a:ext uri="{FF2B5EF4-FFF2-40B4-BE49-F238E27FC236}">
                <a16:creationId xmlns:a16="http://schemas.microsoft.com/office/drawing/2014/main" id="{140D68B1-98D2-8C78-B13B-2C557B0E2E56}"/>
              </a:ext>
            </a:extLst>
          </p:cNvPr>
          <p:cNvGrpSpPr/>
          <p:nvPr/>
        </p:nvGrpSpPr>
        <p:grpSpPr>
          <a:xfrm>
            <a:off x="-13392" y="1089025"/>
            <a:ext cx="13650729" cy="4665678"/>
            <a:chOff x="17584" y="1089025"/>
            <a:chExt cx="12174416" cy="4665678"/>
          </a:xfrm>
        </p:grpSpPr>
        <p:pic>
          <p:nvPicPr>
            <p:cNvPr id="10" name="Immagine 9" descr="Immagine che contiene vestiti, persona, muro, capelli&#10;&#10;Descrizione generata automaticamente">
              <a:extLst>
                <a:ext uri="{FF2B5EF4-FFF2-40B4-BE49-F238E27FC236}">
                  <a16:creationId xmlns:a16="http://schemas.microsoft.com/office/drawing/2014/main" id="{1AFD4C56-0DF2-0F4C-500C-1C4214F0CE7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750" t="4957" b="3006"/>
            <a:stretch/>
          </p:blipFill>
          <p:spPr>
            <a:xfrm>
              <a:off x="6096000" y="1089025"/>
              <a:ext cx="6096000" cy="4665678"/>
            </a:xfrm>
            <a:prstGeom prst="rect">
              <a:avLst/>
            </a:prstGeom>
          </p:spPr>
        </p:pic>
        <p:pic>
          <p:nvPicPr>
            <p:cNvPr id="11" name="Immagine 10" descr="Immagine che contiene vestiti, persona, muro, capelli&#10;&#10;Descrizione generata automaticamente">
              <a:extLst>
                <a:ext uri="{FF2B5EF4-FFF2-40B4-BE49-F238E27FC236}">
                  <a16:creationId xmlns:a16="http://schemas.microsoft.com/office/drawing/2014/main" id="{92A2692F-2B1C-C052-9AC6-3ADD58AFC3E3}"/>
                </a:ext>
              </a:extLst>
            </p:cNvPr>
            <p:cNvPicPr>
              <a:picLocks noChangeAspect="1"/>
            </p:cNvPicPr>
            <p:nvPr/>
          </p:nvPicPr>
          <p:blipFill rotWithShape="1">
            <a:blip r:embed="rId4">
              <a:extLst>
                <a:ext uri="{28A0092B-C50C-407E-A947-70E740481C1C}">
                  <a14:useLocalDpi xmlns:a14="http://schemas.microsoft.com/office/drawing/2010/main" val="0"/>
                </a:ext>
              </a:extLst>
            </a:blip>
            <a:srcRect l="19750" t="4957" r="73382" b="3006"/>
            <a:stretch/>
          </p:blipFill>
          <p:spPr>
            <a:xfrm flipH="1">
              <a:off x="17584" y="1089025"/>
              <a:ext cx="6095999" cy="4665678"/>
            </a:xfrm>
            <a:prstGeom prst="rect">
              <a:avLst/>
            </a:prstGeom>
          </p:spPr>
        </p:pic>
      </p:grpSp>
      <p:grpSp>
        <p:nvGrpSpPr>
          <p:cNvPr id="13" name="Gruppo 12">
            <a:extLst>
              <a:ext uri="{FF2B5EF4-FFF2-40B4-BE49-F238E27FC236}">
                <a16:creationId xmlns:a16="http://schemas.microsoft.com/office/drawing/2014/main" id="{59FD372D-C5D7-C2B4-7C7D-2331C89C803B}"/>
              </a:ext>
            </a:extLst>
          </p:cNvPr>
          <p:cNvGrpSpPr/>
          <p:nvPr/>
        </p:nvGrpSpPr>
        <p:grpSpPr>
          <a:xfrm>
            <a:off x="194802" y="3687097"/>
            <a:ext cx="6857241" cy="1906879"/>
            <a:chOff x="73689" y="1208435"/>
            <a:chExt cx="7083249" cy="814316"/>
          </a:xfrm>
        </p:grpSpPr>
        <p:sp>
          <p:nvSpPr>
            <p:cNvPr id="8" name="Rettangolo 7">
              <a:extLst>
                <a:ext uri="{FF2B5EF4-FFF2-40B4-BE49-F238E27FC236}">
                  <a16:creationId xmlns:a16="http://schemas.microsoft.com/office/drawing/2014/main" id="{C07C9266-5DC8-E63B-69B9-78379555A991}"/>
                </a:ext>
              </a:extLst>
            </p:cNvPr>
            <p:cNvSpPr/>
            <p:nvPr/>
          </p:nvSpPr>
          <p:spPr>
            <a:xfrm>
              <a:off x="73689" y="1208435"/>
              <a:ext cx="7083249" cy="814316"/>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BEE7C25C-1154-3640-7C54-5A85E7FF0FC7}"/>
                </a:ext>
              </a:extLst>
            </p:cNvPr>
            <p:cNvSpPr txBox="1"/>
            <p:nvPr/>
          </p:nvSpPr>
          <p:spPr>
            <a:xfrm>
              <a:off x="234516" y="1261650"/>
              <a:ext cx="6764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 name="Gruppo 21">
            <a:extLst>
              <a:ext uri="{FF2B5EF4-FFF2-40B4-BE49-F238E27FC236}">
                <a16:creationId xmlns:a16="http://schemas.microsoft.com/office/drawing/2014/main" id="{B3B1BE40-2841-8D0D-2203-BF92BC4D204D}"/>
              </a:ext>
            </a:extLst>
          </p:cNvPr>
          <p:cNvGrpSpPr/>
          <p:nvPr/>
        </p:nvGrpSpPr>
        <p:grpSpPr>
          <a:xfrm>
            <a:off x="371601" y="1409835"/>
            <a:ext cx="7904393" cy="1853320"/>
            <a:chOff x="15319" y="2714900"/>
            <a:chExt cx="6096000" cy="1355855"/>
          </a:xfrm>
        </p:grpSpPr>
        <p:sp>
          <p:nvSpPr>
            <p:cNvPr id="15" name="Rettangolo 14">
              <a:extLst>
                <a:ext uri="{FF2B5EF4-FFF2-40B4-BE49-F238E27FC236}">
                  <a16:creationId xmlns:a16="http://schemas.microsoft.com/office/drawing/2014/main" id="{1076D0B7-6716-CE04-CF4C-344DC65C2753}"/>
                </a:ext>
              </a:extLst>
            </p:cNvPr>
            <p:cNvSpPr/>
            <p:nvPr/>
          </p:nvSpPr>
          <p:spPr>
            <a:xfrm>
              <a:off x="15319" y="2714900"/>
              <a:ext cx="6096000" cy="1355855"/>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o 20">
              <a:extLst>
                <a:ext uri="{FF2B5EF4-FFF2-40B4-BE49-F238E27FC236}">
                  <a16:creationId xmlns:a16="http://schemas.microsoft.com/office/drawing/2014/main" id="{31C52D4B-B9F1-D39D-644B-57740FBDCFB0}"/>
                </a:ext>
              </a:extLst>
            </p:cNvPr>
            <p:cNvGrpSpPr/>
            <p:nvPr/>
          </p:nvGrpSpPr>
          <p:grpSpPr>
            <a:xfrm>
              <a:off x="2044140" y="2723240"/>
              <a:ext cx="2038359" cy="600143"/>
              <a:chOff x="305252" y="2724795"/>
              <a:chExt cx="2038359" cy="600143"/>
            </a:xfrm>
          </p:grpSpPr>
          <p:pic>
            <p:nvPicPr>
              <p:cNvPr id="18" name="Elemento grafico 17" descr="Faccina triste con riempimento a tinta unita con riempimento a tinta unita">
                <a:extLst>
                  <a:ext uri="{FF2B5EF4-FFF2-40B4-BE49-F238E27FC236}">
                    <a16:creationId xmlns:a16="http://schemas.microsoft.com/office/drawing/2014/main" id="{138430C4-AE85-A275-8B2E-155B39646B2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5252" y="2724795"/>
                <a:ext cx="600143" cy="600143"/>
              </a:xfrm>
              <a:prstGeom prst="rect">
                <a:avLst/>
              </a:prstGeom>
            </p:spPr>
          </p:pic>
          <p:pic>
            <p:nvPicPr>
              <p:cNvPr id="19" name="Elemento grafico 18" descr="Faccina triste con riempimento a tinta unita con riempimento a tinta unita">
                <a:extLst>
                  <a:ext uri="{FF2B5EF4-FFF2-40B4-BE49-F238E27FC236}">
                    <a16:creationId xmlns:a16="http://schemas.microsoft.com/office/drawing/2014/main" id="{94A5C34C-710A-8269-ABD5-07D0B79A99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4360" y="2724795"/>
                <a:ext cx="600143" cy="600143"/>
              </a:xfrm>
              <a:prstGeom prst="rect">
                <a:avLst/>
              </a:prstGeom>
            </p:spPr>
          </p:pic>
          <p:pic>
            <p:nvPicPr>
              <p:cNvPr id="20" name="Elemento grafico 19" descr="Badge Segui con riempimento a tinta unita">
                <a:extLst>
                  <a:ext uri="{FF2B5EF4-FFF2-40B4-BE49-F238E27FC236}">
                    <a16:creationId xmlns:a16="http://schemas.microsoft.com/office/drawing/2014/main" id="{4446D57A-8C58-02C9-B2F7-C8AD275A29E1}"/>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743468" y="2724795"/>
                <a:ext cx="600143" cy="600143"/>
              </a:xfrm>
              <a:prstGeom prst="rect">
                <a:avLst/>
              </a:prstGeom>
            </p:spPr>
          </p:pic>
        </p:grpSp>
      </p:grpSp>
      <p:sp>
        <p:nvSpPr>
          <p:cNvPr id="2" name="Rettangolo 1"/>
          <p:cNvSpPr/>
          <p:nvPr/>
        </p:nvSpPr>
        <p:spPr>
          <a:xfrm>
            <a:off x="489587" y="2201056"/>
            <a:ext cx="782197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Bilenka et al. (1995) discovered that miscarriage rates fell from 38.9% pre-surgery to 7.1% post-surgery, whilst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Alatishe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et al. (2013) observed a drop in miscarriage rates from 20.7% pre-surgery to 3.6% post-surgery.</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ttangolo 3"/>
          <p:cNvSpPr/>
          <p:nvPr/>
        </p:nvSpPr>
        <p:spPr>
          <a:xfrm>
            <a:off x="306253" y="3851968"/>
            <a:ext cx="680015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Marceau et al. (2004) discovered that </a:t>
            </a:r>
            <a:r>
              <a:rPr kumimoji="0" lang="en-US" sz="1600" b="1" i="0" u="none" strike="noStrike" kern="1200" cap="none" spc="0" normalizeH="0" baseline="0" noProof="0" dirty="0">
                <a:ln>
                  <a:noFill/>
                </a:ln>
                <a:solidFill>
                  <a:srgbClr val="FFFF00"/>
                </a:solidFill>
                <a:effectLst/>
                <a:uLnTx/>
                <a:uFillTx/>
                <a:latin typeface="Calibri" panose="020F0502020204030204"/>
                <a:ea typeface="+mn-ea"/>
                <a:cs typeface="+mn-cs"/>
              </a:rPr>
              <a:t>miscarriage rates increased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from 21.6% pre-surgery to 26% post-surgery, but Goldman et al. (2016) observed that post-RYGB pregnancies had </a:t>
            </a:r>
            <a:r>
              <a:rPr kumimoji="0" lang="en-US" sz="1600" b="1" i="0" u="none" strike="noStrike" kern="1200" cap="none" spc="0" normalizeH="0" baseline="0" noProof="0" dirty="0">
                <a:ln>
                  <a:noFill/>
                </a:ln>
                <a:solidFill>
                  <a:srgbClr val="FFFF00"/>
                </a:solidFill>
                <a:effectLst/>
                <a:uLnTx/>
                <a:uFillTx/>
                <a:latin typeface="Calibri" panose="020F0502020204030204"/>
                <a:ea typeface="+mn-ea"/>
                <a:cs typeface="+mn-cs"/>
              </a:rPr>
              <a:t>higher miscarriage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rates than controls (OR = 9.81).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Cruz et al. (2019) discovered that miscarriage rates varied by time interval post-surgery, with the greatest rates occurring in the group that conceived  until 12  months post-surgery (47.6%).</a:t>
            </a:r>
            <a:endPar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ttangolo 22">
            <a:extLst>
              <a:ext uri="{FF2B5EF4-FFF2-40B4-BE49-F238E27FC236}">
                <a16:creationId xmlns:a16="http://schemas.microsoft.com/office/drawing/2014/main" id="{FEC51A27-CE01-6954-BFB4-53379EEFF7B5}"/>
              </a:ext>
            </a:extLst>
          </p:cNvPr>
          <p:cNvSpPr/>
          <p:nvPr/>
        </p:nvSpPr>
        <p:spPr>
          <a:xfrm>
            <a:off x="-28135" y="5767239"/>
            <a:ext cx="12205392" cy="977582"/>
          </a:xfrm>
          <a:prstGeom prst="rect">
            <a:avLst/>
          </a:prstGeom>
          <a:solidFill>
            <a:srgbClr val="BC264B">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t>These data indicate that, while bariatric surgery may increase fertility,</a:t>
            </a:r>
          </a:p>
          <a:p>
            <a:pPr algn="ctr"/>
            <a:r>
              <a:rPr lang="en-US" sz="2000" i="1" dirty="0"/>
              <a:t>it is critical to monitor patients for possible pregnancy concerns, especially in the early post-surgical period.</a:t>
            </a:r>
            <a:endParaRPr lang="it-IT" sz="2000" b="1" i="1" dirty="0"/>
          </a:p>
        </p:txBody>
      </p:sp>
    </p:spTree>
    <p:extLst>
      <p:ext uri="{BB962C8B-B14F-4D97-AF65-F5344CB8AC3E}">
        <p14:creationId xmlns:p14="http://schemas.microsoft.com/office/powerpoint/2010/main" val="37882820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1+#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093040A0-D0C9-4EB0-3FC3-13F02832DC00}"/>
              </a:ext>
            </a:extLst>
          </p:cNvPr>
          <p:cNvPicPr>
            <a:picLocks noChangeAspect="1"/>
          </p:cNvPicPr>
          <p:nvPr/>
        </p:nvPicPr>
        <p:blipFill>
          <a:blip r:embed="rId3" cstate="hqprint">
            <a:extLst>
              <a:ext uri="{28A0092B-C50C-407E-A947-70E740481C1C}">
                <a14:useLocalDpi xmlns:a14="http://schemas.microsoft.com/office/drawing/2010/main" val="0"/>
              </a:ext>
            </a:extLst>
          </a:blip>
          <a:srcRect l="5946" r="5946"/>
          <a:stretch/>
        </p:blipFill>
        <p:spPr>
          <a:xfrm flipH="1">
            <a:off x="0" y="1097198"/>
            <a:ext cx="6080738" cy="4600340"/>
          </a:xfrm>
          <a:prstGeom prst="rect">
            <a:avLst/>
          </a:prstGeom>
        </p:spPr>
      </p:pic>
      <p:sp>
        <p:nvSpPr>
          <p:cNvPr id="9" name="Rettangolo 8">
            <a:extLst>
              <a:ext uri="{FF2B5EF4-FFF2-40B4-BE49-F238E27FC236}">
                <a16:creationId xmlns:a16="http://schemas.microsoft.com/office/drawing/2014/main" id="{FC16D063-F74F-4252-85FF-07225AC975CA}"/>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102014" y="265888"/>
            <a:ext cx="11098926" cy="646331"/>
          </a:xfrm>
          <a:prstGeom prst="rect">
            <a:avLst/>
          </a:prstGeom>
          <a:noFill/>
          <a:ln w="9525">
            <a:noFill/>
            <a:miter lim="800000"/>
            <a:headEnd/>
            <a:tailEnd/>
          </a:ln>
        </p:spPr>
        <p:txBody>
          <a:bodyPr wrap="square" lIns="216000" rIns="288000">
            <a:spAutoFit/>
          </a:bodyPr>
          <a:lstStyle/>
          <a:p>
            <a:pPr lvl="1" algn="r"/>
            <a:r>
              <a:rPr lang="en-US" altLang="it-IT" sz="3600" dirty="0">
                <a:solidFill>
                  <a:srgbClr val="633075"/>
                </a:solidFill>
                <a:latin typeface="Arial Narrow" pitchFamily="34" charset="0"/>
                <a:cs typeface="Helvetica" pitchFamily="34" charset="0"/>
              </a:rPr>
              <a:t>Neonatal outcomes</a:t>
            </a:r>
          </a:p>
        </p:txBody>
      </p:sp>
      <p:grpSp>
        <p:nvGrpSpPr>
          <p:cNvPr id="4" name="Gruppo 3">
            <a:extLst>
              <a:ext uri="{FF2B5EF4-FFF2-40B4-BE49-F238E27FC236}">
                <a16:creationId xmlns:a16="http://schemas.microsoft.com/office/drawing/2014/main" id="{E0ED9B14-3158-28FB-7D15-A2C42E261479}"/>
              </a:ext>
            </a:extLst>
          </p:cNvPr>
          <p:cNvGrpSpPr/>
          <p:nvPr/>
        </p:nvGrpSpPr>
        <p:grpSpPr>
          <a:xfrm>
            <a:off x="6080738" y="1143050"/>
            <a:ext cx="6111261" cy="4976439"/>
            <a:chOff x="6080738" y="1143050"/>
            <a:chExt cx="6111261" cy="4976439"/>
          </a:xfrm>
        </p:grpSpPr>
        <p:sp>
          <p:nvSpPr>
            <p:cNvPr id="18" name="Rettangolo 17">
              <a:extLst>
                <a:ext uri="{FF2B5EF4-FFF2-40B4-BE49-F238E27FC236}">
                  <a16:creationId xmlns:a16="http://schemas.microsoft.com/office/drawing/2014/main" id="{B27913A7-45FD-D65B-2048-000CC94BFA9D}"/>
                </a:ext>
              </a:extLst>
            </p:cNvPr>
            <p:cNvSpPr/>
            <p:nvPr/>
          </p:nvSpPr>
          <p:spPr>
            <a:xfrm>
              <a:off x="6080738" y="1143050"/>
              <a:ext cx="6111261" cy="4480150"/>
            </a:xfrm>
            <a:prstGeom prst="rect">
              <a:avLst/>
            </a:prstGeom>
            <a:solidFill>
              <a:srgbClr val="633075">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ts val="600"/>
                </a:spcAft>
              </a:pPr>
              <a:endParaRPr lang="en-US" altLang="it-IT" sz="2800" dirty="0">
                <a:solidFill>
                  <a:schemeClr val="bg1"/>
                </a:solidFill>
              </a:endParaRPr>
            </a:p>
          </p:txBody>
        </p:sp>
        <p:sp>
          <p:nvSpPr>
            <p:cNvPr id="3" name="CasellaDiTesto 2">
              <a:extLst>
                <a:ext uri="{FF2B5EF4-FFF2-40B4-BE49-F238E27FC236}">
                  <a16:creationId xmlns:a16="http://schemas.microsoft.com/office/drawing/2014/main" id="{2D465D88-E6FE-802B-971D-5BEDB6BD73C4}"/>
                </a:ext>
              </a:extLst>
            </p:cNvPr>
            <p:cNvSpPr txBox="1"/>
            <p:nvPr/>
          </p:nvSpPr>
          <p:spPr>
            <a:xfrm>
              <a:off x="6271706" y="1164286"/>
              <a:ext cx="5897533" cy="4955203"/>
            </a:xfrm>
            <a:prstGeom prst="rect">
              <a:avLst/>
            </a:prstGeom>
            <a:noFill/>
          </p:spPr>
          <p:txBody>
            <a:bodyPr wrap="square" rtlCol="0">
              <a:spAutoFit/>
            </a:bodyPr>
            <a:lstStyle/>
            <a:p>
              <a:r>
                <a:rPr lang="en-US" altLang="it-IT" sz="2000" dirty="0">
                  <a:solidFill>
                    <a:schemeClr val="bg1"/>
                  </a:solidFill>
                </a:rPr>
                <a:t>Thera </a:t>
              </a:r>
              <a:r>
                <a:rPr lang="en-US" altLang="it-IT" sz="2000" b="1" dirty="0">
                  <a:solidFill>
                    <a:srgbClr val="FFFF66"/>
                  </a:solidFill>
                </a:rPr>
                <a:t>are  contradicting findings </a:t>
              </a:r>
              <a:r>
                <a:rPr lang="en-US" altLang="it-IT" sz="2000" dirty="0">
                  <a:solidFill>
                    <a:schemeClr val="bg1"/>
                  </a:solidFill>
                </a:rPr>
                <a:t>show that individual patient characteristics such as weight loss, malabsorption, and nutritional supplements adherence may have a major impact on IUGR risk and congenital abnormalities</a:t>
              </a:r>
            </a:p>
            <a:p>
              <a:endParaRPr lang="en-US" altLang="it-IT" sz="2000" dirty="0">
                <a:solidFill>
                  <a:schemeClr val="bg1"/>
                </a:solidFill>
              </a:endParaRPr>
            </a:p>
            <a:p>
              <a:endParaRPr lang="en-US" altLang="it-IT" sz="2000" dirty="0">
                <a:solidFill>
                  <a:schemeClr val="bg1"/>
                </a:solidFill>
              </a:endParaRPr>
            </a:p>
            <a:p>
              <a:r>
                <a:rPr lang="en-US" altLang="it-IT" sz="2000" dirty="0">
                  <a:solidFill>
                    <a:schemeClr val="bg1"/>
                  </a:solidFill>
                </a:rPr>
                <a:t>Marceau et al. (2004) discovered a considerable rise</a:t>
              </a:r>
            </a:p>
            <a:p>
              <a:r>
                <a:rPr lang="en-US" altLang="it-IT" sz="2000" dirty="0">
                  <a:solidFill>
                    <a:schemeClr val="bg1"/>
                  </a:solidFill>
                </a:rPr>
                <a:t>in </a:t>
              </a:r>
              <a:r>
                <a:rPr lang="en-US" altLang="it-IT" sz="2000" b="1" dirty="0">
                  <a:solidFill>
                    <a:srgbClr val="FFFF66"/>
                  </a:solidFill>
                </a:rPr>
                <a:t>IUGR rates following surgery, going from 3.1% to 9.6% and an  increase in congenital malformations from 2.6% pre-surgery to 4.2% post-surgery, </a:t>
              </a:r>
              <a:r>
                <a:rPr lang="en-US" altLang="it-IT" sz="2000" dirty="0">
                  <a:solidFill>
                    <a:schemeClr val="bg1"/>
                  </a:solidFill>
                </a:rPr>
                <a:t>This rise shows that, while bariatric surgery improves overall maternal metabolic health, it may result in poorer fetal</a:t>
              </a:r>
            </a:p>
            <a:p>
              <a:r>
                <a:rPr lang="en-US" altLang="it-IT" sz="2000" dirty="0">
                  <a:solidFill>
                    <a:schemeClr val="bg1"/>
                  </a:solidFill>
                </a:rPr>
                <a:t>development due to lower maternal food availability</a:t>
              </a:r>
            </a:p>
            <a:p>
              <a:endParaRPr lang="en-US" altLang="it-IT" dirty="0">
                <a:solidFill>
                  <a:schemeClr val="bg1"/>
                </a:solidFill>
              </a:endParaRPr>
            </a:p>
            <a:p>
              <a:endParaRPr lang="en-US" altLang="it-IT" dirty="0">
                <a:solidFill>
                  <a:schemeClr val="bg1"/>
                </a:solidFill>
              </a:endParaRPr>
            </a:p>
          </p:txBody>
        </p:sp>
      </p:grpSp>
    </p:spTree>
    <p:extLst>
      <p:ext uri="{BB962C8B-B14F-4D97-AF65-F5344CB8AC3E}">
        <p14:creationId xmlns:p14="http://schemas.microsoft.com/office/powerpoint/2010/main" val="32092167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144463" y="5300663"/>
            <a:ext cx="669925" cy="288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ttangolo 7">
            <a:extLst>
              <a:ext uri="{FF2B5EF4-FFF2-40B4-BE49-F238E27FC236}">
                <a16:creationId xmlns:a16="http://schemas.microsoft.com/office/drawing/2014/main" id="{A6BC3729-0190-40D6-A730-2B145924FB89}"/>
              </a:ext>
            </a:extLst>
          </p:cNvPr>
          <p:cNvSpPr/>
          <p:nvPr/>
        </p:nvSpPr>
        <p:spPr>
          <a:xfrm>
            <a:off x="130575" y="404948"/>
            <a:ext cx="6247173" cy="5651149"/>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magine 4"/>
          <p:cNvPicPr>
            <a:picLocks noChangeAspect="1"/>
          </p:cNvPicPr>
          <p:nvPr/>
        </p:nvPicPr>
        <p:blipFill>
          <a:blip r:embed="rId3"/>
          <a:stretch>
            <a:fillRect/>
          </a:stretch>
        </p:blipFill>
        <p:spPr>
          <a:xfrm>
            <a:off x="6432302" y="404949"/>
            <a:ext cx="5558137" cy="5651149"/>
          </a:xfrm>
          <a:prstGeom prst="rect">
            <a:avLst/>
          </a:prstGeom>
        </p:spPr>
      </p:pic>
      <p:pic>
        <p:nvPicPr>
          <p:cNvPr id="6" name="Immagine 5"/>
          <p:cNvPicPr>
            <a:picLocks noChangeAspect="1"/>
          </p:cNvPicPr>
          <p:nvPr/>
        </p:nvPicPr>
        <p:blipFill>
          <a:blip r:embed="rId4"/>
          <a:stretch>
            <a:fillRect/>
          </a:stretch>
        </p:blipFill>
        <p:spPr>
          <a:xfrm>
            <a:off x="816491" y="840708"/>
            <a:ext cx="4635200" cy="1373392"/>
          </a:xfrm>
          <a:prstGeom prst="rect">
            <a:avLst/>
          </a:prstGeom>
        </p:spPr>
      </p:pic>
      <p:pic>
        <p:nvPicPr>
          <p:cNvPr id="7" name="Immagine 6"/>
          <p:cNvPicPr>
            <a:picLocks noChangeAspect="1"/>
          </p:cNvPicPr>
          <p:nvPr/>
        </p:nvPicPr>
        <p:blipFill>
          <a:blip r:embed="rId5"/>
          <a:stretch>
            <a:fillRect/>
          </a:stretch>
        </p:blipFill>
        <p:spPr>
          <a:xfrm>
            <a:off x="327323" y="4483505"/>
            <a:ext cx="5782356" cy="1087507"/>
          </a:xfrm>
          <a:prstGeom prst="rect">
            <a:avLst/>
          </a:prstGeom>
        </p:spPr>
      </p:pic>
      <p:pic>
        <p:nvPicPr>
          <p:cNvPr id="2" name="Immagine 1"/>
          <p:cNvPicPr>
            <a:picLocks noChangeAspect="1"/>
          </p:cNvPicPr>
          <p:nvPr/>
        </p:nvPicPr>
        <p:blipFill>
          <a:blip r:embed="rId6"/>
          <a:stretch>
            <a:fillRect/>
          </a:stretch>
        </p:blipFill>
        <p:spPr>
          <a:xfrm>
            <a:off x="415004" y="2599062"/>
            <a:ext cx="5497906" cy="1609721"/>
          </a:xfrm>
          <a:prstGeom prst="rect">
            <a:avLst/>
          </a:prstGeom>
        </p:spPr>
      </p:pic>
    </p:spTree>
    <p:extLst>
      <p:ext uri="{BB962C8B-B14F-4D97-AF65-F5344CB8AC3E}">
        <p14:creationId xmlns:p14="http://schemas.microsoft.com/office/powerpoint/2010/main" val="31988158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093040A0-D0C9-4EB0-3FC3-13F02832DC00}"/>
              </a:ext>
            </a:extLst>
          </p:cNvPr>
          <p:cNvPicPr>
            <a:picLocks noChangeAspect="1"/>
          </p:cNvPicPr>
          <p:nvPr/>
        </p:nvPicPr>
        <p:blipFill>
          <a:blip r:embed="rId3" cstate="hqprint">
            <a:extLst>
              <a:ext uri="{28A0092B-C50C-407E-A947-70E740481C1C}">
                <a14:useLocalDpi xmlns:a14="http://schemas.microsoft.com/office/drawing/2010/main" val="0"/>
              </a:ext>
            </a:extLst>
          </a:blip>
          <a:srcRect l="5946" r="5946"/>
          <a:stretch/>
        </p:blipFill>
        <p:spPr>
          <a:xfrm flipH="1">
            <a:off x="0" y="1097198"/>
            <a:ext cx="6080738" cy="4600340"/>
          </a:xfrm>
          <a:prstGeom prst="rect">
            <a:avLst/>
          </a:prstGeom>
        </p:spPr>
      </p:pic>
      <p:sp>
        <p:nvSpPr>
          <p:cNvPr id="9" name="Rettangolo 8">
            <a:extLst>
              <a:ext uri="{FF2B5EF4-FFF2-40B4-BE49-F238E27FC236}">
                <a16:creationId xmlns:a16="http://schemas.microsoft.com/office/drawing/2014/main" id="{FC16D063-F74F-4252-85FF-07225AC975CA}"/>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102014" y="265888"/>
            <a:ext cx="11098926" cy="646331"/>
          </a:xfrm>
          <a:prstGeom prst="rect">
            <a:avLst/>
          </a:prstGeom>
          <a:noFill/>
          <a:ln w="9525">
            <a:noFill/>
            <a:miter lim="800000"/>
            <a:headEnd/>
            <a:tailEnd/>
          </a:ln>
        </p:spPr>
        <p:txBody>
          <a:bodyPr wrap="square" lIns="216000" rIns="28800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altLang="it-IT" sz="36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Neonatal outcomes</a:t>
            </a:r>
          </a:p>
        </p:txBody>
      </p:sp>
      <p:grpSp>
        <p:nvGrpSpPr>
          <p:cNvPr id="4" name="Gruppo 3">
            <a:extLst>
              <a:ext uri="{FF2B5EF4-FFF2-40B4-BE49-F238E27FC236}">
                <a16:creationId xmlns:a16="http://schemas.microsoft.com/office/drawing/2014/main" id="{E0ED9B14-3158-28FB-7D15-A2C42E261479}"/>
              </a:ext>
            </a:extLst>
          </p:cNvPr>
          <p:cNvGrpSpPr/>
          <p:nvPr/>
        </p:nvGrpSpPr>
        <p:grpSpPr>
          <a:xfrm>
            <a:off x="6078666" y="1143050"/>
            <a:ext cx="6113333" cy="4810009"/>
            <a:chOff x="6078666" y="1143050"/>
            <a:chExt cx="6113333" cy="4810009"/>
          </a:xfrm>
        </p:grpSpPr>
        <p:sp>
          <p:nvSpPr>
            <p:cNvPr id="18" name="Rettangolo 17">
              <a:extLst>
                <a:ext uri="{FF2B5EF4-FFF2-40B4-BE49-F238E27FC236}">
                  <a16:creationId xmlns:a16="http://schemas.microsoft.com/office/drawing/2014/main" id="{B27913A7-45FD-D65B-2048-000CC94BFA9D}"/>
                </a:ext>
              </a:extLst>
            </p:cNvPr>
            <p:cNvSpPr/>
            <p:nvPr/>
          </p:nvSpPr>
          <p:spPr>
            <a:xfrm>
              <a:off x="6080738" y="1143050"/>
              <a:ext cx="6111261" cy="4480150"/>
            </a:xfrm>
            <a:prstGeom prst="rect">
              <a:avLst/>
            </a:prstGeom>
            <a:solidFill>
              <a:srgbClr val="633075">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ts val="600"/>
                </a:spcAft>
                <a:buClrTx/>
                <a:buSzTx/>
                <a:buFontTx/>
                <a:buNone/>
                <a:tabLst/>
                <a:defRPr/>
              </a:pPr>
              <a:endParaRPr kumimoji="0" lang="en-US" alt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2D465D88-E6FE-802B-971D-5BEDB6BD73C4}"/>
                </a:ext>
              </a:extLst>
            </p:cNvPr>
            <p:cNvSpPr txBox="1"/>
            <p:nvPr/>
          </p:nvSpPr>
          <p:spPr>
            <a:xfrm>
              <a:off x="6078666" y="1397966"/>
              <a:ext cx="5897533" cy="4555093"/>
            </a:xfrm>
            <a:prstGeom prst="rect">
              <a:avLst/>
            </a:prstGeom>
            <a:noFill/>
          </p:spPr>
          <p:txBody>
            <a:bodyPr wrap="square" rtlCol="0">
              <a:spAutoFit/>
            </a:bodyPr>
            <a:lstStyle/>
            <a:p>
              <a:pPr lvl="0"/>
              <a:r>
                <a:rPr lang="en-US" altLang="it-IT" dirty="0">
                  <a:solidFill>
                    <a:prstClr val="white"/>
                  </a:solidFill>
                </a:rPr>
                <a:t>Sheiner et al. (2011) found </a:t>
              </a:r>
              <a:r>
                <a:rPr lang="en-US" altLang="it-IT" b="1" dirty="0">
                  <a:solidFill>
                    <a:srgbClr val="FFFF66"/>
                  </a:solidFill>
                </a:rPr>
                <a:t>no significant differences in IUGR </a:t>
              </a:r>
              <a:r>
                <a:rPr lang="en-US" altLang="it-IT" dirty="0">
                  <a:solidFill>
                    <a:prstClr val="white"/>
                  </a:solidFill>
                </a:rPr>
                <a:t>between pregnancies within 12 months after surgery and those happening later. </a:t>
              </a:r>
            </a:p>
            <a:p>
              <a:pPr lvl="0"/>
              <a:endParaRPr lang="en-US" altLang="it-IT" dirty="0">
                <a:solidFill>
                  <a:prstClr val="white"/>
                </a:solidFill>
              </a:endParaRPr>
            </a:p>
            <a:p>
              <a:pPr lvl="0"/>
              <a:r>
                <a:rPr lang="en-US" altLang="it-IT" dirty="0">
                  <a:solidFill>
                    <a:schemeClr val="bg1"/>
                  </a:solidFill>
                </a:rPr>
                <a:t>Sheiner et al. (2011) found no significant difference</a:t>
              </a:r>
            </a:p>
            <a:p>
              <a:pPr eaLnBrk="0" fontAlgn="base" hangingPunct="0">
                <a:spcBef>
                  <a:spcPct val="0"/>
                </a:spcBef>
                <a:spcAft>
                  <a:spcPct val="0"/>
                </a:spcAft>
              </a:pPr>
              <a:r>
                <a:rPr lang="en-US" altLang="it-IT" dirty="0">
                  <a:solidFill>
                    <a:schemeClr val="bg1"/>
                  </a:solidFill>
                </a:rPr>
                <a:t>in congenital malformation rates between individuals who conceived within 12 months of surgery and those who conceived later, indicating that surgical weight reduction is not intrinsically teratogenic.</a:t>
              </a:r>
            </a:p>
            <a:p>
              <a:pPr lvl="0"/>
              <a:endParaRPr kumimoji="0" lang="en-US" altLang="it-IT"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r>
                <a:rPr lang="en-US" altLang="it-IT" dirty="0">
                  <a:solidFill>
                    <a:prstClr val="white"/>
                  </a:solidFill>
                </a:rPr>
                <a:t>Jacamon et al. (2020) and </a:t>
              </a:r>
              <a:r>
                <a:rPr lang="en-US" altLang="it-IT" dirty="0" err="1">
                  <a:solidFill>
                    <a:prstClr val="white"/>
                  </a:solidFill>
                </a:rPr>
                <a:t>Snoek</a:t>
              </a:r>
              <a:r>
                <a:rPr lang="en-US" altLang="it-IT" dirty="0">
                  <a:solidFill>
                    <a:prstClr val="white"/>
                  </a:solidFill>
                </a:rPr>
                <a:t> et al. (2023) discovered an elevated incidence of SGA newborns and NICU hospitalizations in post-surgical pregnancies, especially among women who received Roux-</a:t>
              </a:r>
              <a:r>
                <a:rPr lang="en-US" altLang="it-IT" dirty="0" err="1">
                  <a:solidFill>
                    <a:prstClr val="white"/>
                  </a:solidFill>
                </a:rPr>
                <a:t>en</a:t>
              </a:r>
              <a:r>
                <a:rPr lang="en-US" altLang="it-IT" dirty="0">
                  <a:solidFill>
                    <a:prstClr val="white"/>
                  </a:solidFill>
                </a:rPr>
                <a:t>-Y gastric bypass (RYGB)</a:t>
              </a:r>
            </a:p>
            <a:p>
              <a:pPr lvl="0"/>
              <a:endParaRPr kumimoji="0" lang="en-US" alt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780722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C16D063-F74F-4252-85FF-07225AC975CA}"/>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623989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1102014" y="265888"/>
            <a:ext cx="11098926" cy="646331"/>
          </a:xfrm>
          <a:prstGeom prst="rect">
            <a:avLst/>
          </a:prstGeom>
          <a:noFill/>
          <a:ln w="9525">
            <a:noFill/>
            <a:miter lim="800000"/>
            <a:headEnd/>
            <a:tailEnd/>
          </a:ln>
        </p:spPr>
        <p:txBody>
          <a:bodyPr wrap="square" lIns="216000" rIns="28800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altLang="it-IT" sz="36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Issue following bariatric surgery </a:t>
            </a:r>
          </a:p>
        </p:txBody>
      </p:sp>
      <p:sp>
        <p:nvSpPr>
          <p:cNvPr id="18" name="Rettangolo 17">
            <a:extLst>
              <a:ext uri="{FF2B5EF4-FFF2-40B4-BE49-F238E27FC236}">
                <a16:creationId xmlns:a16="http://schemas.microsoft.com/office/drawing/2014/main" id="{B27913A7-45FD-D65B-2048-000CC94BFA9D}"/>
              </a:ext>
            </a:extLst>
          </p:cNvPr>
          <p:cNvSpPr/>
          <p:nvPr/>
        </p:nvSpPr>
        <p:spPr>
          <a:xfrm>
            <a:off x="-30525" y="4438998"/>
            <a:ext cx="6111263" cy="1061372"/>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it-IT" sz="2000" b="1" i="0" u="none" strike="noStrike" kern="1200" cap="none" spc="0" normalizeH="0" baseline="0" noProof="0" dirty="0">
              <a:ln>
                <a:noFill/>
              </a:ln>
              <a:solidFill>
                <a:srgbClr val="633075"/>
              </a:solidFill>
              <a:effectLst/>
              <a:uLnTx/>
              <a:uFillTx/>
              <a:latin typeface="Calibri" panose="020F0502020204030204"/>
              <a:ea typeface="+mn-ea"/>
              <a:cs typeface="+mn-cs"/>
            </a:endParaRPr>
          </a:p>
        </p:txBody>
      </p:sp>
      <p:graphicFrame>
        <p:nvGraphicFramePr>
          <p:cNvPr id="4" name="Tabella 3"/>
          <p:cNvGraphicFramePr>
            <a:graphicFrameLocks noGrp="1"/>
          </p:cNvGraphicFramePr>
          <p:nvPr>
            <p:extLst>
              <p:ext uri="{D42A27DB-BD31-4B8C-83A1-F6EECF244321}">
                <p14:modId xmlns:p14="http://schemas.microsoft.com/office/powerpoint/2010/main" val="4237987960"/>
              </p:ext>
            </p:extLst>
          </p:nvPr>
        </p:nvGraphicFramePr>
        <p:xfrm>
          <a:off x="733647" y="1717212"/>
          <a:ext cx="10887739" cy="3962400"/>
        </p:xfrm>
        <a:graphic>
          <a:graphicData uri="http://schemas.openxmlformats.org/drawingml/2006/table">
            <a:tbl>
              <a:tblPr firstRow="1" bandRow="1">
                <a:tableStyleId>{5C22544A-7EE6-4342-B048-85BDC9FD1C3A}</a:tableStyleId>
              </a:tblPr>
              <a:tblGrid>
                <a:gridCol w="2275367">
                  <a:extLst>
                    <a:ext uri="{9D8B030D-6E8A-4147-A177-3AD203B41FA5}">
                      <a16:colId xmlns:a16="http://schemas.microsoft.com/office/drawing/2014/main" val="4105933367"/>
                    </a:ext>
                  </a:extLst>
                </a:gridCol>
                <a:gridCol w="3391783">
                  <a:extLst>
                    <a:ext uri="{9D8B030D-6E8A-4147-A177-3AD203B41FA5}">
                      <a16:colId xmlns:a16="http://schemas.microsoft.com/office/drawing/2014/main" val="892359624"/>
                    </a:ext>
                  </a:extLst>
                </a:gridCol>
                <a:gridCol w="2009554">
                  <a:extLst>
                    <a:ext uri="{9D8B030D-6E8A-4147-A177-3AD203B41FA5}">
                      <a16:colId xmlns:a16="http://schemas.microsoft.com/office/drawing/2014/main" val="2497057384"/>
                    </a:ext>
                  </a:extLst>
                </a:gridCol>
                <a:gridCol w="3211035">
                  <a:extLst>
                    <a:ext uri="{9D8B030D-6E8A-4147-A177-3AD203B41FA5}">
                      <a16:colId xmlns:a16="http://schemas.microsoft.com/office/drawing/2014/main" val="3209695455"/>
                    </a:ext>
                  </a:extLst>
                </a:gridCol>
              </a:tblGrid>
              <a:tr h="420158">
                <a:tc>
                  <a:txBody>
                    <a:bodyPr/>
                    <a:lstStyle/>
                    <a:p>
                      <a:pPr algn="ctr"/>
                      <a:r>
                        <a:rPr lang="it-IT" dirty="0"/>
                        <a:t>Key Nutritional </a:t>
                      </a:r>
                      <a:r>
                        <a:rPr lang="it-IT" dirty="0" err="1"/>
                        <a:t>Deficiency</a:t>
                      </a:r>
                      <a:endParaRPr lang="it-IT" dirty="0">
                        <a:solidFill>
                          <a:schemeClr val="bg1"/>
                        </a:solidFill>
                      </a:endParaRPr>
                    </a:p>
                  </a:txBody>
                  <a:tcPr>
                    <a:solidFill>
                      <a:srgbClr val="7F1B89"/>
                    </a:solidFill>
                  </a:tcPr>
                </a:tc>
                <a:tc>
                  <a:txBody>
                    <a:bodyPr/>
                    <a:lstStyle/>
                    <a:p>
                      <a:pPr algn="ctr"/>
                      <a:r>
                        <a:rPr lang="it-IT" dirty="0">
                          <a:solidFill>
                            <a:schemeClr val="bg1"/>
                          </a:solidFill>
                        </a:rPr>
                        <a:t>Impact on </a:t>
                      </a:r>
                      <a:r>
                        <a:rPr lang="it-IT" dirty="0" err="1">
                          <a:solidFill>
                            <a:schemeClr val="bg1"/>
                          </a:solidFill>
                        </a:rPr>
                        <a:t>Fertility</a:t>
                      </a:r>
                      <a:endParaRPr lang="it-IT" dirty="0">
                        <a:solidFill>
                          <a:schemeClr val="bg1"/>
                        </a:solidFill>
                      </a:endParaRPr>
                    </a:p>
                  </a:txBody>
                  <a:tcPr>
                    <a:solidFill>
                      <a:srgbClr val="7F1B89"/>
                    </a:solidFill>
                  </a:tcPr>
                </a:tc>
                <a:tc>
                  <a:txBody>
                    <a:bodyPr/>
                    <a:lstStyle/>
                    <a:p>
                      <a:pPr algn="ctr"/>
                      <a:r>
                        <a:rPr lang="it-IT" dirty="0">
                          <a:solidFill>
                            <a:schemeClr val="bg1"/>
                          </a:solidFill>
                        </a:rPr>
                        <a:t>Relevant </a:t>
                      </a:r>
                      <a:r>
                        <a:rPr lang="it-IT" dirty="0" err="1">
                          <a:solidFill>
                            <a:schemeClr val="bg1"/>
                          </a:solidFill>
                        </a:rPr>
                        <a:t>Studies</a:t>
                      </a:r>
                      <a:endParaRPr lang="it-IT" dirty="0">
                        <a:solidFill>
                          <a:schemeClr val="bg1"/>
                        </a:solidFill>
                      </a:endParaRPr>
                    </a:p>
                  </a:txBody>
                  <a:tcPr>
                    <a:solidFill>
                      <a:srgbClr val="7F1B89"/>
                    </a:solidFill>
                  </a:tcPr>
                </a:tc>
                <a:tc>
                  <a:txBody>
                    <a:bodyPr/>
                    <a:lstStyle/>
                    <a:p>
                      <a:pPr algn="ctr"/>
                      <a:r>
                        <a:rPr lang="it-IT" dirty="0" err="1"/>
                        <a:t>Important</a:t>
                      </a:r>
                      <a:r>
                        <a:rPr lang="it-IT" dirty="0"/>
                        <a:t> Notes</a:t>
                      </a:r>
                      <a:endParaRPr lang="it-IT" dirty="0">
                        <a:solidFill>
                          <a:srgbClr val="7F1B89"/>
                        </a:solidFill>
                      </a:endParaRPr>
                    </a:p>
                  </a:txBody>
                  <a:tcPr>
                    <a:solidFill>
                      <a:srgbClr val="7F1B89"/>
                    </a:solidFill>
                  </a:tcPr>
                </a:tc>
                <a:extLst>
                  <a:ext uri="{0D108BD9-81ED-4DB2-BD59-A6C34878D82A}">
                    <a16:rowId xmlns:a16="http://schemas.microsoft.com/office/drawing/2014/main" val="332057041"/>
                  </a:ext>
                </a:extLst>
              </a:tr>
              <a:tr h="420158">
                <a:tc>
                  <a:txBody>
                    <a:bodyPr/>
                    <a:lstStyle/>
                    <a:p>
                      <a:r>
                        <a:rPr lang="it-IT" sz="1600" dirty="0" err="1">
                          <a:solidFill>
                            <a:schemeClr val="tx1"/>
                          </a:solidFill>
                        </a:rPr>
                        <a:t>Iron</a:t>
                      </a:r>
                      <a:endParaRPr lang="it-IT" sz="1600" dirty="0">
                        <a:solidFill>
                          <a:schemeClr val="tx1"/>
                        </a:solidFill>
                      </a:endParaRPr>
                    </a:p>
                  </a:txBody>
                  <a:tcPr>
                    <a:solidFill>
                      <a:schemeClr val="accent3">
                        <a:lumMod val="40000"/>
                        <a:lumOff val="60000"/>
                      </a:schemeClr>
                    </a:solidFill>
                  </a:tcPr>
                </a:tc>
                <a:tc>
                  <a:txBody>
                    <a:bodyPr/>
                    <a:lstStyle/>
                    <a:p>
                      <a:pPr algn="ctr"/>
                      <a:r>
                        <a:rPr lang="it-IT" sz="1600" dirty="0"/>
                        <a:t>Anemia </a:t>
                      </a:r>
                      <a:r>
                        <a:rPr lang="it-IT" sz="1600" dirty="0" err="1"/>
                        <a:t>Fatigue</a:t>
                      </a:r>
                      <a:r>
                        <a:rPr lang="it-IT" sz="1600" dirty="0"/>
                        <a:t> </a:t>
                      </a:r>
                      <a:r>
                        <a:rPr lang="it-IT" sz="1600" dirty="0" err="1"/>
                        <a:t>Reduced</a:t>
                      </a:r>
                      <a:r>
                        <a:rPr lang="it-IT" sz="1600" dirty="0"/>
                        <a:t> </a:t>
                      </a:r>
                      <a:r>
                        <a:rPr lang="it-IT" sz="1600" dirty="0" err="1"/>
                        <a:t>oxygen</a:t>
                      </a:r>
                      <a:r>
                        <a:rPr lang="it-IT" sz="1600" dirty="0"/>
                        <a:t> to </a:t>
                      </a:r>
                      <a:r>
                        <a:rPr lang="it-IT" sz="1600" dirty="0" err="1"/>
                        <a:t>reproductive</a:t>
                      </a:r>
                      <a:r>
                        <a:rPr lang="it-IT" sz="1600" dirty="0"/>
                        <a:t> </a:t>
                      </a:r>
                      <a:r>
                        <a:rPr lang="it-IT" sz="1600" dirty="0" err="1"/>
                        <a:t>organ</a:t>
                      </a:r>
                      <a:r>
                        <a:rPr lang="it-IT" sz="1600" dirty="0"/>
                        <a:t> </a:t>
                      </a:r>
                      <a:r>
                        <a:rPr lang="it-IT" sz="1600" dirty="0" err="1"/>
                        <a:t>Pregnancy</a:t>
                      </a:r>
                      <a:r>
                        <a:rPr lang="it-IT" sz="1600" dirty="0"/>
                        <a:t> </a:t>
                      </a:r>
                      <a:r>
                        <a:rPr lang="it-IT" sz="1600" dirty="0" err="1"/>
                        <a:t>complications</a:t>
                      </a:r>
                      <a:endParaRPr lang="it-IT" sz="1600" dirty="0"/>
                    </a:p>
                  </a:txBody>
                  <a:tcPr>
                    <a:solidFill>
                      <a:schemeClr val="accent3">
                        <a:lumMod val="40000"/>
                        <a:lumOff val="60000"/>
                      </a:schemeClr>
                    </a:solidFill>
                  </a:tcPr>
                </a:tc>
                <a:tc>
                  <a:txBody>
                    <a:bodyPr/>
                    <a:lstStyle/>
                    <a:p>
                      <a:r>
                        <a:rPr lang="it-IT" sz="1600" dirty="0" err="1"/>
                        <a:t>Samarasinghe</a:t>
                      </a:r>
                      <a:r>
                        <a:rPr lang="it-IT" sz="1600" dirty="0"/>
                        <a:t> et al. (2024)</a:t>
                      </a:r>
                    </a:p>
                  </a:txBody>
                  <a:tcPr>
                    <a:solidFill>
                      <a:schemeClr val="accent3">
                        <a:lumMod val="40000"/>
                        <a:lumOff val="60000"/>
                      </a:schemeClr>
                    </a:solidFill>
                  </a:tcPr>
                </a:tc>
                <a:tc>
                  <a:txBody>
                    <a:bodyPr/>
                    <a:lstStyle/>
                    <a:p>
                      <a:pPr algn="ctr"/>
                      <a:r>
                        <a:rPr lang="en-US" sz="1600" b="0" dirty="0"/>
                        <a:t>Among the most common deficiencies. Supplementation is crucial</a:t>
                      </a:r>
                      <a:r>
                        <a:rPr lang="en-US" b="1" dirty="0"/>
                        <a:t>.</a:t>
                      </a:r>
                      <a:endParaRPr lang="it-IT" dirty="0"/>
                    </a:p>
                  </a:txBody>
                  <a:tcPr>
                    <a:solidFill>
                      <a:schemeClr val="accent3">
                        <a:lumMod val="40000"/>
                        <a:lumOff val="60000"/>
                      </a:schemeClr>
                    </a:solidFill>
                  </a:tcPr>
                </a:tc>
                <a:extLst>
                  <a:ext uri="{0D108BD9-81ED-4DB2-BD59-A6C34878D82A}">
                    <a16:rowId xmlns:a16="http://schemas.microsoft.com/office/drawing/2014/main" val="984405854"/>
                  </a:ext>
                </a:extLst>
              </a:tr>
              <a:tr h="420158">
                <a:tc>
                  <a:txBody>
                    <a:bodyPr/>
                    <a:lstStyle/>
                    <a:p>
                      <a:r>
                        <a:rPr lang="it-IT" sz="1600" dirty="0" err="1"/>
                        <a:t>Vitamin</a:t>
                      </a:r>
                      <a:r>
                        <a:rPr lang="it-IT" sz="1600" dirty="0"/>
                        <a:t> B12 &amp; </a:t>
                      </a:r>
                      <a:r>
                        <a:rPr lang="it-IT" sz="1600" dirty="0" err="1"/>
                        <a:t>Folic</a:t>
                      </a:r>
                      <a:r>
                        <a:rPr lang="it-IT" sz="1600" dirty="0"/>
                        <a:t> Acid</a:t>
                      </a:r>
                    </a:p>
                  </a:txBody>
                  <a:tcPr>
                    <a:solidFill>
                      <a:schemeClr val="bg1">
                        <a:lumMod val="75000"/>
                      </a:schemeClr>
                    </a:solidFill>
                  </a:tcPr>
                </a:tc>
                <a:tc>
                  <a:txBody>
                    <a:bodyPr/>
                    <a:lstStyle/>
                    <a:p>
                      <a:pPr algn="ctr"/>
                      <a:r>
                        <a:rPr lang="en-US" sz="1600" dirty="0"/>
                        <a:t>Essential for overall reproductive health and fetal development.</a:t>
                      </a:r>
                      <a:endParaRPr lang="it-IT" sz="1600" dirty="0"/>
                    </a:p>
                  </a:txBody>
                  <a:tcPr>
                    <a:solidFill>
                      <a:schemeClr val="bg1">
                        <a:lumMod val="75000"/>
                      </a:schemeClr>
                    </a:solidFill>
                  </a:tcPr>
                </a:tc>
                <a:tc>
                  <a:txBody>
                    <a:bodyPr/>
                    <a:lstStyle/>
                    <a:p>
                      <a:r>
                        <a:rPr lang="it-IT" sz="1600" dirty="0" err="1"/>
                        <a:t>Sheiner</a:t>
                      </a:r>
                      <a:r>
                        <a:rPr lang="it-IT" sz="1600" dirty="0"/>
                        <a:t> et al. (2023)</a:t>
                      </a:r>
                    </a:p>
                  </a:txBody>
                  <a:tcPr>
                    <a:solidFill>
                      <a:schemeClr val="bg1">
                        <a:lumMod val="75000"/>
                      </a:schemeClr>
                    </a:solidFill>
                  </a:tcPr>
                </a:tc>
                <a:tc>
                  <a:txBody>
                    <a:bodyPr/>
                    <a:lstStyle/>
                    <a:p>
                      <a:pPr algn="ctr"/>
                      <a:r>
                        <a:rPr lang="en-US" sz="1600" dirty="0"/>
                        <a:t>Deficiencies can be more pronounced after Roux-</a:t>
                      </a:r>
                      <a:r>
                        <a:rPr lang="en-US" sz="1600" dirty="0" err="1"/>
                        <a:t>en</a:t>
                      </a:r>
                      <a:r>
                        <a:rPr lang="en-US" sz="1600" dirty="0"/>
                        <a:t>-Y Gastric Bypass (RYGB).</a:t>
                      </a:r>
                      <a:endParaRPr lang="it-IT" sz="1600" dirty="0"/>
                    </a:p>
                  </a:txBody>
                  <a:tcPr>
                    <a:solidFill>
                      <a:schemeClr val="bg1">
                        <a:lumMod val="75000"/>
                      </a:schemeClr>
                    </a:solidFill>
                  </a:tcPr>
                </a:tc>
                <a:extLst>
                  <a:ext uri="{0D108BD9-81ED-4DB2-BD59-A6C34878D82A}">
                    <a16:rowId xmlns:a16="http://schemas.microsoft.com/office/drawing/2014/main" val="1216000042"/>
                  </a:ext>
                </a:extLst>
              </a:tr>
              <a:tr h="420158">
                <a:tc>
                  <a:txBody>
                    <a:bodyPr/>
                    <a:lstStyle/>
                    <a:p>
                      <a:r>
                        <a:rPr lang="it-IT" sz="1600" dirty="0" err="1"/>
                        <a:t>Vitamin</a:t>
                      </a:r>
                      <a:r>
                        <a:rPr lang="it-IT" sz="1600" dirty="0"/>
                        <a:t> D</a:t>
                      </a:r>
                    </a:p>
                  </a:txBody>
                  <a:tcPr>
                    <a:solidFill>
                      <a:schemeClr val="accent3">
                        <a:lumMod val="40000"/>
                        <a:lumOff val="60000"/>
                      </a:schemeClr>
                    </a:solidFill>
                  </a:tcPr>
                </a:tc>
                <a:tc>
                  <a:txBody>
                    <a:bodyPr/>
                    <a:lstStyle/>
                    <a:p>
                      <a:pPr algn="ctr"/>
                      <a:r>
                        <a:rPr lang="it-IT" sz="1600" dirty="0" err="1"/>
                        <a:t>Hormonal</a:t>
                      </a:r>
                      <a:r>
                        <a:rPr lang="it-IT" sz="1600" dirty="0"/>
                        <a:t> </a:t>
                      </a:r>
                      <a:r>
                        <a:rPr lang="it-IT" sz="1600" dirty="0" err="1"/>
                        <a:t>imbalance</a:t>
                      </a:r>
                      <a:r>
                        <a:rPr lang="it-IT" sz="1600" dirty="0"/>
                        <a:t> </a:t>
                      </a:r>
                      <a:r>
                        <a:rPr lang="it-IT" sz="1600" dirty="0" err="1"/>
                        <a:t>Reduced</a:t>
                      </a:r>
                      <a:r>
                        <a:rPr lang="it-IT" sz="1600" dirty="0"/>
                        <a:t> </a:t>
                      </a:r>
                      <a:r>
                        <a:rPr lang="it-IT" sz="1600" dirty="0" err="1"/>
                        <a:t>endometrial</a:t>
                      </a:r>
                      <a:r>
                        <a:rPr lang="it-IT" sz="1600" dirty="0"/>
                        <a:t> </a:t>
                      </a:r>
                      <a:r>
                        <a:rPr lang="it-IT" sz="1600" dirty="0" err="1"/>
                        <a:t>receptivity</a:t>
                      </a:r>
                      <a:endParaRPr lang="it-IT" sz="1600" dirty="0"/>
                    </a:p>
                    <a:p>
                      <a:pPr algn="ctr"/>
                      <a:r>
                        <a:rPr lang="it-IT" sz="1600" dirty="0" err="1"/>
                        <a:t>Risk</a:t>
                      </a:r>
                      <a:r>
                        <a:rPr lang="it-IT" sz="1600" dirty="0"/>
                        <a:t> for </a:t>
                      </a:r>
                      <a:r>
                        <a:rPr lang="it-IT" sz="1600" dirty="0" err="1"/>
                        <a:t>pregnancy</a:t>
                      </a:r>
                      <a:r>
                        <a:rPr lang="it-IT" sz="1600" dirty="0"/>
                        <a:t> </a:t>
                      </a:r>
                      <a:r>
                        <a:rPr lang="it-IT" sz="1600" dirty="0" err="1"/>
                        <a:t>maintenance</a:t>
                      </a:r>
                      <a:endParaRPr lang="it-IT" sz="1600" dirty="0"/>
                    </a:p>
                  </a:txBody>
                  <a:tcPr anchor="ctr">
                    <a:solidFill>
                      <a:schemeClr val="accent3">
                        <a:lumMod val="40000"/>
                        <a:lumOff val="60000"/>
                      </a:schemeClr>
                    </a:solidFill>
                  </a:tcPr>
                </a:tc>
                <a:tc>
                  <a:txBody>
                    <a:bodyPr/>
                    <a:lstStyle/>
                    <a:p>
                      <a:pPr algn="l"/>
                      <a:r>
                        <a:rPr lang="it-IT" sz="1600" dirty="0" err="1"/>
                        <a:t>Yau</a:t>
                      </a:r>
                      <a:r>
                        <a:rPr lang="it-IT" sz="1600" dirty="0"/>
                        <a:t> et al. </a:t>
                      </a:r>
                      <a:r>
                        <a:rPr lang="it-IT" sz="1600"/>
                        <a:t>(2017)</a:t>
                      </a:r>
                    </a:p>
                    <a:p>
                      <a:pPr algn="l"/>
                      <a:r>
                        <a:rPr lang="it-IT" sz="1600"/>
                        <a:t>Samarasinghe </a:t>
                      </a:r>
                      <a:r>
                        <a:rPr lang="it-IT" sz="1600" dirty="0"/>
                        <a:t>et al. (2024)</a:t>
                      </a:r>
                    </a:p>
                  </a:txBody>
                  <a:tcPr anchor="ctr">
                    <a:solidFill>
                      <a:schemeClr val="accent3">
                        <a:lumMod val="40000"/>
                        <a:lumOff val="60000"/>
                      </a:schemeClr>
                    </a:solidFill>
                  </a:tcPr>
                </a:tc>
                <a:tc>
                  <a:txBody>
                    <a:bodyPr/>
                    <a:lstStyle/>
                    <a:p>
                      <a:pPr algn="ctr"/>
                      <a:r>
                        <a:rPr lang="en-US" sz="1600" dirty="0"/>
                        <a:t>Very common deficiency post-bariatric surgery.</a:t>
                      </a:r>
                    </a:p>
                  </a:txBody>
                  <a:tcPr anchor="ctr">
                    <a:solidFill>
                      <a:schemeClr val="accent3">
                        <a:lumMod val="40000"/>
                        <a:lumOff val="60000"/>
                      </a:schemeClr>
                    </a:solidFill>
                  </a:tcPr>
                </a:tc>
                <a:extLst>
                  <a:ext uri="{0D108BD9-81ED-4DB2-BD59-A6C34878D82A}">
                    <a16:rowId xmlns:a16="http://schemas.microsoft.com/office/drawing/2014/main" val="1180299833"/>
                  </a:ext>
                </a:extLst>
              </a:tr>
              <a:tr h="420158">
                <a:tc>
                  <a:txBody>
                    <a:bodyPr/>
                    <a:lstStyle/>
                    <a:p>
                      <a:pPr algn="l"/>
                      <a:r>
                        <a:rPr lang="it-IT" b="0" dirty="0"/>
                        <a:t>General</a:t>
                      </a:r>
                    </a:p>
                  </a:txBody>
                  <a:tcPr anchor="ctr">
                    <a:solidFill>
                      <a:schemeClr val="bg1">
                        <a:lumMod val="75000"/>
                      </a:schemeClr>
                    </a:solidFill>
                  </a:tcPr>
                </a:tc>
                <a:tc>
                  <a:txBody>
                    <a:bodyPr/>
                    <a:lstStyle/>
                    <a:p>
                      <a:pPr algn="ctr"/>
                      <a:r>
                        <a:rPr lang="en-US" sz="1600" b="0" dirty="0"/>
                        <a:t>Nutritional Surveillance and Supplementation are vital for women of reproductive age.</a:t>
                      </a:r>
                    </a:p>
                  </a:txBody>
                  <a:tcPr anchor="ctr">
                    <a:solidFill>
                      <a:schemeClr val="bg1">
                        <a:lumMod val="75000"/>
                      </a:schemeClr>
                    </a:solidFill>
                  </a:tcPr>
                </a:tc>
                <a:tc>
                  <a:txBody>
                    <a:bodyPr/>
                    <a:lstStyle/>
                    <a:p>
                      <a:pPr algn="l"/>
                      <a:r>
                        <a:rPr lang="da-DK" sz="1600" b="0" dirty="0"/>
                        <a:t>Snoek et al. (2023);</a:t>
                      </a:r>
                      <a:r>
                        <a:rPr lang="da-DK" sz="1600" b="0" baseline="0" dirty="0"/>
                        <a:t> </a:t>
                      </a:r>
                      <a:r>
                        <a:rPr lang="da-DK" sz="1600" b="0" dirty="0"/>
                        <a:t>Joly et al. (2024)</a:t>
                      </a:r>
                    </a:p>
                  </a:txBody>
                  <a:tcPr anchor="ctr">
                    <a:solidFill>
                      <a:schemeClr val="bg1">
                        <a:lumMod val="75000"/>
                      </a:schemeClr>
                    </a:solidFill>
                  </a:tcPr>
                </a:tc>
                <a:tc>
                  <a:txBody>
                    <a:bodyPr/>
                    <a:lstStyle/>
                    <a:p>
                      <a:pPr algn="ctr"/>
                      <a:r>
                        <a:rPr lang="en-US" sz="1600" b="0" dirty="0"/>
                        <a:t>Deficiencies are more marked with Roux-</a:t>
                      </a:r>
                      <a:r>
                        <a:rPr lang="en-US" sz="1600" b="0" dirty="0" err="1"/>
                        <a:t>en</a:t>
                      </a:r>
                      <a:r>
                        <a:rPr lang="en-US" sz="1600" b="0" dirty="0"/>
                        <a:t>-Y Gastric Bypass (RYGB) compared to Sleeve Gastrectomy.</a:t>
                      </a:r>
                    </a:p>
                  </a:txBody>
                  <a:tcPr anchor="ctr">
                    <a:solidFill>
                      <a:schemeClr val="bg1">
                        <a:lumMod val="75000"/>
                      </a:schemeClr>
                    </a:solidFill>
                  </a:tcPr>
                </a:tc>
                <a:extLst>
                  <a:ext uri="{0D108BD9-81ED-4DB2-BD59-A6C34878D82A}">
                    <a16:rowId xmlns:a16="http://schemas.microsoft.com/office/drawing/2014/main" val="2368871308"/>
                  </a:ext>
                </a:extLst>
              </a:tr>
            </a:tbl>
          </a:graphicData>
        </a:graphic>
      </p:graphicFrame>
    </p:spTree>
    <p:extLst>
      <p:ext uri="{BB962C8B-B14F-4D97-AF65-F5344CB8AC3E}">
        <p14:creationId xmlns:p14="http://schemas.microsoft.com/office/powerpoint/2010/main" val="2266997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7FAFC8ED-13AA-33EE-6FB7-B4951516788A}"/>
              </a:ext>
            </a:extLst>
          </p:cNvPr>
          <p:cNvSpPr/>
          <p:nvPr/>
        </p:nvSpPr>
        <p:spPr>
          <a:xfrm>
            <a:off x="3745523" y="1052513"/>
            <a:ext cx="8455416" cy="4681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uppo 3">
            <a:extLst>
              <a:ext uri="{FF2B5EF4-FFF2-40B4-BE49-F238E27FC236}">
                <a16:creationId xmlns:a16="http://schemas.microsoft.com/office/drawing/2014/main" id="{5E1EDD14-F91A-323F-D6F0-C84D3AED2EB1}"/>
              </a:ext>
            </a:extLst>
          </p:cNvPr>
          <p:cNvGrpSpPr/>
          <p:nvPr/>
        </p:nvGrpSpPr>
        <p:grpSpPr>
          <a:xfrm>
            <a:off x="0" y="1052513"/>
            <a:ext cx="3628103" cy="4681538"/>
            <a:chOff x="0" y="1052513"/>
            <a:chExt cx="3628103" cy="4681538"/>
          </a:xfrm>
        </p:grpSpPr>
        <p:sp>
          <p:nvSpPr>
            <p:cNvPr id="25" name="Rettangolo 24">
              <a:extLst>
                <a:ext uri="{FF2B5EF4-FFF2-40B4-BE49-F238E27FC236}">
                  <a16:creationId xmlns:a16="http://schemas.microsoft.com/office/drawing/2014/main" id="{F666C3D8-0063-8CF2-9A54-31B46DF76ED2}"/>
                </a:ext>
              </a:extLst>
            </p:cNvPr>
            <p:cNvSpPr/>
            <p:nvPr/>
          </p:nvSpPr>
          <p:spPr>
            <a:xfrm>
              <a:off x="0" y="1052513"/>
              <a:ext cx="3628103" cy="4681538"/>
            </a:xfrm>
            <a:prstGeom prst="rect">
              <a:avLst/>
            </a:prstGeom>
            <a:solidFill>
              <a:srgbClr val="13909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ctr" anchorCtr="0"/>
            <a:lstStyle/>
            <a:p>
              <a:pPr algn="ctr">
                <a:defRPr/>
              </a:pPr>
              <a:r>
                <a:rPr lang="en-US" sz="2400" dirty="0">
                  <a:latin typeface="Arial Narrow" panose="020B0606020202030204" pitchFamily="34" charset="0"/>
                </a:rPr>
                <a:t>The timing of conception after surgery appears to have an important effect on infant</a:t>
              </a:r>
            </a:p>
            <a:p>
              <a:pPr algn="ctr">
                <a:defRPr/>
              </a:pPr>
              <a:r>
                <a:rPr lang="en-US" sz="2400" dirty="0">
                  <a:latin typeface="Arial Narrow" panose="020B0606020202030204" pitchFamily="34" charset="0"/>
                </a:rPr>
                <a:t>health.</a:t>
              </a:r>
              <a:endParaRPr lang="it-IT" sz="2400" dirty="0">
                <a:latin typeface="Arial Narrow" panose="020B0606020202030204" pitchFamily="34" charset="0"/>
              </a:endParaRPr>
            </a:p>
          </p:txBody>
        </p:sp>
        <p:pic>
          <p:nvPicPr>
            <p:cNvPr id="9" name="Elemento grafico 8" descr="Ricerca con riempimento a tinta unita">
              <a:extLst>
                <a:ext uri="{FF2B5EF4-FFF2-40B4-BE49-F238E27FC236}">
                  <a16:creationId xmlns:a16="http://schemas.microsoft.com/office/drawing/2014/main" id="{7176D6FC-CADF-CCFF-34F8-45DB019585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50341" y="1467349"/>
              <a:ext cx="1329877" cy="1329877"/>
            </a:xfrm>
            <a:prstGeom prst="rect">
              <a:avLst/>
            </a:prstGeom>
          </p:spPr>
        </p:pic>
      </p:grpSp>
      <p:sp>
        <p:nvSpPr>
          <p:cNvPr id="5" name="Rettangolo 4">
            <a:extLst>
              <a:ext uri="{FF2B5EF4-FFF2-40B4-BE49-F238E27FC236}">
                <a16:creationId xmlns:a16="http://schemas.microsoft.com/office/drawing/2014/main" id="{3958B8AC-C9E1-8DAB-3944-1FC4DD974551}"/>
              </a:ext>
            </a:extLst>
          </p:cNvPr>
          <p:cNvSpPr>
            <a:spLocks noChangeArrowheads="1"/>
          </p:cNvSpPr>
          <p:nvPr/>
        </p:nvSpPr>
        <p:spPr bwMode="auto">
          <a:xfrm>
            <a:off x="1072518" y="118405"/>
            <a:ext cx="11098926" cy="769441"/>
          </a:xfrm>
          <a:prstGeom prst="rect">
            <a:avLst/>
          </a:prstGeom>
          <a:noFill/>
          <a:ln w="9525">
            <a:noFill/>
            <a:miter lim="800000"/>
            <a:headEnd/>
            <a:tailEnd/>
          </a:ln>
        </p:spPr>
        <p:txBody>
          <a:bodyPr wrap="square" lIns="216000" rIns="288000">
            <a:spAutoFit/>
          </a:bodyPr>
          <a:lstStyle/>
          <a:p>
            <a:pPr lvl="1" algn="r"/>
            <a:r>
              <a:rPr lang="en-US" altLang="it-IT" sz="4400" dirty="0">
                <a:solidFill>
                  <a:srgbClr val="633075"/>
                </a:solidFill>
                <a:latin typeface="Arial Narrow" pitchFamily="34" charset="0"/>
                <a:cs typeface="Helvetica" pitchFamily="34" charset="0"/>
              </a:rPr>
              <a:t>Timing</a:t>
            </a:r>
          </a:p>
        </p:txBody>
      </p:sp>
      <p:grpSp>
        <p:nvGrpSpPr>
          <p:cNvPr id="2" name="Gruppo 1">
            <a:extLst>
              <a:ext uri="{FF2B5EF4-FFF2-40B4-BE49-F238E27FC236}">
                <a16:creationId xmlns:a16="http://schemas.microsoft.com/office/drawing/2014/main" id="{689F146C-0C62-46C4-16A7-7F1AA5F66B4C}"/>
              </a:ext>
            </a:extLst>
          </p:cNvPr>
          <p:cNvGrpSpPr/>
          <p:nvPr/>
        </p:nvGrpSpPr>
        <p:grpSpPr>
          <a:xfrm>
            <a:off x="4168654" y="1226859"/>
            <a:ext cx="7657586" cy="1219580"/>
            <a:chOff x="4168654" y="1226859"/>
            <a:chExt cx="7321442" cy="1219580"/>
          </a:xfrm>
        </p:grpSpPr>
        <p:pic>
          <p:nvPicPr>
            <p:cNvPr id="7" name="Elemento grafico 6" descr="Cicogna e neonato contorno">
              <a:extLst>
                <a:ext uri="{FF2B5EF4-FFF2-40B4-BE49-F238E27FC236}">
                  <a16:creationId xmlns:a16="http://schemas.microsoft.com/office/drawing/2014/main" id="{CD800F31-CD42-0311-6FBA-ED3B6A1264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68654" y="1226859"/>
              <a:ext cx="1219580" cy="1219580"/>
            </a:xfrm>
            <a:prstGeom prst="rect">
              <a:avLst/>
            </a:prstGeom>
          </p:spPr>
        </p:pic>
        <p:sp>
          <p:nvSpPr>
            <p:cNvPr id="8" name="CasellaDiTesto 7">
              <a:extLst>
                <a:ext uri="{FF2B5EF4-FFF2-40B4-BE49-F238E27FC236}">
                  <a16:creationId xmlns:a16="http://schemas.microsoft.com/office/drawing/2014/main" id="{BB6B7C66-3D9B-D214-F064-7123940B5FAE}"/>
                </a:ext>
              </a:extLst>
            </p:cNvPr>
            <p:cNvSpPr txBox="1"/>
            <p:nvPr/>
          </p:nvSpPr>
          <p:spPr>
            <a:xfrm>
              <a:off x="5388234" y="1236485"/>
              <a:ext cx="6101862" cy="1200329"/>
            </a:xfrm>
            <a:prstGeom prst="rect">
              <a:avLst/>
            </a:prstGeom>
            <a:noFill/>
          </p:spPr>
          <p:txBody>
            <a:bodyPr wrap="square" rtlCol="0">
              <a:spAutoFit/>
            </a:bodyPr>
            <a:lstStyle/>
            <a:p>
              <a:r>
                <a:rPr lang="en-US" sz="1600" dirty="0">
                  <a:solidFill>
                    <a:srgbClr val="633075"/>
                  </a:solidFill>
                </a:rPr>
                <a:t>Cruz et al. (2019) discovered that newborn problems were most common among women who conceived </a:t>
              </a:r>
              <a:r>
                <a:rPr lang="en-US" sz="1600" b="1" dirty="0">
                  <a:solidFill>
                    <a:srgbClr val="633075"/>
                  </a:solidFill>
                </a:rPr>
                <a:t>within 12 months of surgery</a:t>
              </a:r>
              <a:r>
                <a:rPr lang="en-US" sz="1600" dirty="0">
                  <a:solidFill>
                    <a:srgbClr val="633075"/>
                  </a:solidFill>
                </a:rPr>
                <a:t>, with rates as high as 30%, as opposed to much lower rates in those who  conceived later</a:t>
              </a:r>
              <a:r>
                <a:rPr lang="en-US" sz="2400" dirty="0">
                  <a:solidFill>
                    <a:srgbClr val="633075"/>
                  </a:solidFill>
                </a:rPr>
                <a:t>.</a:t>
              </a:r>
            </a:p>
          </p:txBody>
        </p:sp>
      </p:grpSp>
      <p:grpSp>
        <p:nvGrpSpPr>
          <p:cNvPr id="3" name="Gruppo 2">
            <a:extLst>
              <a:ext uri="{FF2B5EF4-FFF2-40B4-BE49-F238E27FC236}">
                <a16:creationId xmlns:a16="http://schemas.microsoft.com/office/drawing/2014/main" id="{0434BD31-D598-F3B5-5176-F22456375147}"/>
              </a:ext>
            </a:extLst>
          </p:cNvPr>
          <p:cNvGrpSpPr/>
          <p:nvPr/>
        </p:nvGrpSpPr>
        <p:grpSpPr>
          <a:xfrm>
            <a:off x="4168654" y="2597197"/>
            <a:ext cx="7488304" cy="2327575"/>
            <a:chOff x="4168654" y="2962957"/>
            <a:chExt cx="7488304" cy="2327575"/>
          </a:xfrm>
        </p:grpSpPr>
        <p:pic>
          <p:nvPicPr>
            <p:cNvPr id="10" name="Elemento grafico 9" descr="Cronometro 75% contorno">
              <a:extLst>
                <a:ext uri="{FF2B5EF4-FFF2-40B4-BE49-F238E27FC236}">
                  <a16:creationId xmlns:a16="http://schemas.microsoft.com/office/drawing/2014/main" id="{5DEC30B5-AE61-9309-CF43-2023B4343A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168654" y="2962957"/>
              <a:ext cx="1219580" cy="1219580"/>
            </a:xfrm>
            <a:prstGeom prst="rect">
              <a:avLst/>
            </a:prstGeom>
          </p:spPr>
        </p:pic>
        <p:sp>
          <p:nvSpPr>
            <p:cNvPr id="11" name="CasellaDiTesto 10">
              <a:extLst>
                <a:ext uri="{FF2B5EF4-FFF2-40B4-BE49-F238E27FC236}">
                  <a16:creationId xmlns:a16="http://schemas.microsoft.com/office/drawing/2014/main" id="{5911EF33-297A-2F63-CDD0-5D621369DE19}"/>
                </a:ext>
              </a:extLst>
            </p:cNvPr>
            <p:cNvSpPr txBox="1"/>
            <p:nvPr/>
          </p:nvSpPr>
          <p:spPr>
            <a:xfrm>
              <a:off x="5388234" y="2982208"/>
              <a:ext cx="6268724" cy="2308324"/>
            </a:xfrm>
            <a:prstGeom prst="rect">
              <a:avLst/>
            </a:prstGeom>
            <a:noFill/>
          </p:spPr>
          <p:txBody>
            <a:bodyPr wrap="square" rtlCol="0">
              <a:spAutoFit/>
            </a:bodyPr>
            <a:lstStyle/>
            <a:p>
              <a:r>
                <a:rPr lang="en-US" dirty="0">
                  <a:solidFill>
                    <a:srgbClr val="633075"/>
                  </a:solidFill>
                </a:rPr>
                <a:t>Pregnancies conceived within 12 months of surgery were more frequently associated with adverse outcomes, including higher rates of miscarriage, small-for-gestational-age (SGA) neonates, and maternal nutritional deficiencies, especially in cases of rapid weight loss and inadequate supplementation. Pregnancies between 12 and 18 months after surgery have been linked to better maternal metabolic profiles, fetal growth, and fewer problems.</a:t>
              </a:r>
            </a:p>
          </p:txBody>
        </p:sp>
      </p:grpSp>
      <p:sp>
        <p:nvSpPr>
          <p:cNvPr id="12" name="Rettangolo 11">
            <a:extLst>
              <a:ext uri="{FF2B5EF4-FFF2-40B4-BE49-F238E27FC236}">
                <a16:creationId xmlns:a16="http://schemas.microsoft.com/office/drawing/2014/main" id="{DFA3DCDE-EB86-5D87-7D56-728C889BEAE7}"/>
              </a:ext>
            </a:extLst>
          </p:cNvPr>
          <p:cNvSpPr/>
          <p:nvPr/>
        </p:nvSpPr>
        <p:spPr>
          <a:xfrm>
            <a:off x="4159577" y="4945666"/>
            <a:ext cx="7760677" cy="1304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25000"/>
                  </a:schemeClr>
                </a:solidFill>
              </a:rPr>
              <a:t>These findings back up current clinical guidelines that suggest </a:t>
            </a:r>
            <a:r>
              <a:rPr lang="en-US" sz="2400" b="1" dirty="0">
                <a:solidFill>
                  <a:schemeClr val="bg2">
                    <a:lumMod val="25000"/>
                  </a:schemeClr>
                </a:solidFill>
              </a:rPr>
              <a:t>delaying conception for at least 18 months following bariatric surgery.</a:t>
            </a:r>
            <a:endParaRPr lang="it-IT" sz="2400" b="1" dirty="0">
              <a:solidFill>
                <a:schemeClr val="bg2">
                  <a:lumMod val="25000"/>
                </a:schemeClr>
              </a:solidFill>
            </a:endParaRPr>
          </a:p>
        </p:txBody>
      </p:sp>
    </p:spTree>
    <p:extLst>
      <p:ext uri="{BB962C8B-B14F-4D97-AF65-F5344CB8AC3E}">
        <p14:creationId xmlns:p14="http://schemas.microsoft.com/office/powerpoint/2010/main" val="30800950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7FAFC8ED-13AA-33EE-6FB7-B4951516788A}"/>
              </a:ext>
            </a:extLst>
          </p:cNvPr>
          <p:cNvSpPr/>
          <p:nvPr/>
        </p:nvSpPr>
        <p:spPr>
          <a:xfrm>
            <a:off x="113322" y="344537"/>
            <a:ext cx="11888178" cy="57781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b="1" dirty="0">
              <a:solidFill>
                <a:schemeClr val="tx1"/>
              </a:solidFill>
            </a:endParaRPr>
          </a:p>
        </p:txBody>
      </p:sp>
      <p:sp>
        <p:nvSpPr>
          <p:cNvPr id="5" name="Rettangolo 4">
            <a:extLst>
              <a:ext uri="{FF2B5EF4-FFF2-40B4-BE49-F238E27FC236}">
                <a16:creationId xmlns:a16="http://schemas.microsoft.com/office/drawing/2014/main" id="{3958B8AC-C9E1-8DAB-3944-1FC4DD974551}"/>
              </a:ext>
            </a:extLst>
          </p:cNvPr>
          <p:cNvSpPr>
            <a:spLocks noChangeArrowheads="1"/>
          </p:cNvSpPr>
          <p:nvPr/>
        </p:nvSpPr>
        <p:spPr bwMode="auto">
          <a:xfrm>
            <a:off x="1072518" y="310133"/>
            <a:ext cx="11098926" cy="769441"/>
          </a:xfrm>
          <a:prstGeom prst="rect">
            <a:avLst/>
          </a:prstGeom>
          <a:noFill/>
          <a:ln w="9525">
            <a:noFill/>
            <a:miter lim="800000"/>
            <a:headEnd/>
            <a:tailEnd/>
          </a:ln>
        </p:spPr>
        <p:txBody>
          <a:bodyPr wrap="square" lIns="216000" rIns="28800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altLang="it-IT" sz="44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Timing</a:t>
            </a:r>
          </a:p>
        </p:txBody>
      </p:sp>
      <p:pic>
        <p:nvPicPr>
          <p:cNvPr id="7" name="Elemento grafico 6" descr="Cicogna e neonato contorno">
            <a:extLst>
              <a:ext uri="{FF2B5EF4-FFF2-40B4-BE49-F238E27FC236}">
                <a16:creationId xmlns:a16="http://schemas.microsoft.com/office/drawing/2014/main" id="{CD800F31-CD42-0311-6FBA-ED3B6A1264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2807" y="1507074"/>
            <a:ext cx="1275574" cy="1219580"/>
          </a:xfrm>
          <a:prstGeom prst="rect">
            <a:avLst/>
          </a:prstGeom>
        </p:spPr>
      </p:pic>
      <p:pic>
        <p:nvPicPr>
          <p:cNvPr id="10" name="Elemento grafico 9" descr="Cronometro 75% contorno">
            <a:extLst>
              <a:ext uri="{FF2B5EF4-FFF2-40B4-BE49-F238E27FC236}">
                <a16:creationId xmlns:a16="http://schemas.microsoft.com/office/drawing/2014/main" id="{5DEC30B5-AE61-9309-CF43-2023B4343A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69454" y="2883970"/>
            <a:ext cx="1219580" cy="1219580"/>
          </a:xfrm>
          <a:prstGeom prst="rect">
            <a:avLst/>
          </a:prstGeom>
        </p:spPr>
      </p:pic>
      <p:pic>
        <p:nvPicPr>
          <p:cNvPr id="6" name="Immagine 5"/>
          <p:cNvPicPr>
            <a:picLocks noChangeAspect="1"/>
          </p:cNvPicPr>
          <p:nvPr/>
        </p:nvPicPr>
        <p:blipFill>
          <a:blip r:embed="rId7"/>
          <a:stretch>
            <a:fillRect/>
          </a:stretch>
        </p:blipFill>
        <p:spPr>
          <a:xfrm>
            <a:off x="304800" y="683702"/>
            <a:ext cx="9985255" cy="5143008"/>
          </a:xfrm>
          <a:prstGeom prst="rect">
            <a:avLst/>
          </a:prstGeom>
        </p:spPr>
      </p:pic>
      <p:sp>
        <p:nvSpPr>
          <p:cNvPr id="2" name="Rettangolo 1"/>
          <p:cNvSpPr/>
          <p:nvPr/>
        </p:nvSpPr>
        <p:spPr>
          <a:xfrm>
            <a:off x="10459149" y="6210040"/>
            <a:ext cx="1273105"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1" u="none" strike="noStrike" kern="0" cap="none" spc="0" normalizeH="0" baseline="0" noProof="0" dirty="0">
                <a:ln>
                  <a:noFill/>
                </a:ln>
                <a:solidFill>
                  <a:prstClr val="black"/>
                </a:solidFill>
                <a:effectLst/>
                <a:uLnTx/>
                <a:uFillTx/>
              </a:rPr>
              <a:t>Author opinion</a:t>
            </a:r>
          </a:p>
        </p:txBody>
      </p:sp>
    </p:spTree>
    <p:extLst>
      <p:ext uri="{BB962C8B-B14F-4D97-AF65-F5344CB8AC3E}">
        <p14:creationId xmlns:p14="http://schemas.microsoft.com/office/powerpoint/2010/main" val="28695974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BD5B754-D926-A9B8-227C-C7799433DB0A}"/>
              </a:ext>
            </a:extLst>
          </p:cNvPr>
          <p:cNvSpPr txBox="1">
            <a:spLocks/>
          </p:cNvSpPr>
          <p:nvPr/>
        </p:nvSpPr>
        <p:spPr>
          <a:xfrm>
            <a:off x="0" y="94576"/>
            <a:ext cx="12192000" cy="1120898"/>
          </a:xfrm>
          <a:prstGeom prst="rect">
            <a:avLst/>
          </a:prstGeom>
          <a:solidFill>
            <a:srgbClr val="7F1B89">
              <a:alpha val="80000"/>
            </a:srgbClr>
          </a:solidFill>
        </p:spPr>
        <p:txBody>
          <a:bodyPr lIns="720000" rIns="3600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it-IT" sz="4000" b="1" i="0" u="none" strike="noStrike" kern="1200" cap="none" spc="0" normalizeH="0" baseline="0" noProof="0" dirty="0">
                <a:ln>
                  <a:noFill/>
                </a:ln>
                <a:solidFill>
                  <a:prstClr val="white"/>
                </a:solidFill>
                <a:effectLst/>
                <a:uLnTx/>
                <a:uFillTx/>
                <a:latin typeface="Calibri" panose="020F0502020204030204"/>
                <a:ea typeface="+mj-ea"/>
                <a:cs typeface="+mj-cs"/>
              </a:rPr>
              <a:t> </a:t>
            </a:r>
            <a:r>
              <a:rPr lang="it-IT" sz="4000" b="1" dirty="0" err="1">
                <a:solidFill>
                  <a:prstClr val="white"/>
                </a:solidFill>
                <a:latin typeface="Calibri" panose="020F0502020204030204"/>
              </a:rPr>
              <a:t>Which</a:t>
            </a:r>
            <a:r>
              <a:rPr lang="it-IT" sz="4000" b="1" dirty="0">
                <a:solidFill>
                  <a:prstClr val="white"/>
                </a:solidFill>
                <a:latin typeface="Calibri" panose="020F0502020204030204"/>
              </a:rPr>
              <a:t>  Procedure </a:t>
            </a:r>
            <a:r>
              <a:rPr lang="it-IT" sz="4000" b="1" dirty="0" err="1">
                <a:solidFill>
                  <a:prstClr val="white"/>
                </a:solidFill>
                <a:latin typeface="Calibri" panose="020F0502020204030204"/>
              </a:rPr>
              <a:t>Is</a:t>
            </a:r>
            <a:r>
              <a:rPr lang="it-IT" sz="4000" b="1" dirty="0">
                <a:solidFill>
                  <a:prstClr val="white"/>
                </a:solidFill>
                <a:latin typeface="Calibri" panose="020F0502020204030204"/>
              </a:rPr>
              <a:t> </a:t>
            </a:r>
            <a:r>
              <a:rPr lang="it-IT" sz="4000" b="1" dirty="0" err="1">
                <a:solidFill>
                  <a:prstClr val="white"/>
                </a:solidFill>
                <a:latin typeface="Calibri" panose="020F0502020204030204"/>
              </a:rPr>
              <a:t>Optimal</a:t>
            </a:r>
            <a:r>
              <a:rPr lang="it-IT" sz="4000" b="1" dirty="0">
                <a:solidFill>
                  <a:prstClr val="white"/>
                </a:solidFill>
                <a:latin typeface="Calibri" panose="020F0502020204030204"/>
              </a:rPr>
              <a:t>?</a:t>
            </a:r>
            <a:endParaRPr kumimoji="0" lang="it-IT"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3" name="AutoShape 4" descr="One Anastomosis Gastric Bypass (OAGB) - Jason Robert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Laparoscopic Sleeve Gastrectomy | Roux-en-Y Gastric Byp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100" y="1439545"/>
            <a:ext cx="4569484" cy="4989877"/>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stretch>
            <a:fillRect/>
          </a:stretch>
        </p:blipFill>
        <p:spPr>
          <a:xfrm>
            <a:off x="939325" y="1521460"/>
            <a:ext cx="4259460" cy="4648897"/>
          </a:xfrm>
          <a:prstGeom prst="rect">
            <a:avLst/>
          </a:prstGeom>
        </p:spPr>
      </p:pic>
    </p:spTree>
    <p:extLst>
      <p:ext uri="{BB962C8B-B14F-4D97-AF65-F5344CB8AC3E}">
        <p14:creationId xmlns:p14="http://schemas.microsoft.com/office/powerpoint/2010/main" val="3028898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1309" y="1035050"/>
            <a:ext cx="12176738" cy="4645025"/>
          </a:xfrm>
          <a:prstGeom prst="rect">
            <a:avLst/>
          </a:prstGeom>
        </p:spPr>
      </p:pic>
      <p:sp>
        <p:nvSpPr>
          <p:cNvPr id="55" name="Rettangolo 54">
            <a:extLst>
              <a:ext uri="{FF2B5EF4-FFF2-40B4-BE49-F238E27FC236}">
                <a16:creationId xmlns:a16="http://schemas.microsoft.com/office/drawing/2014/main" id="{94FCCA1D-3618-8096-FBF6-A3E52857A937}"/>
              </a:ext>
            </a:extLst>
          </p:cNvPr>
          <p:cNvSpPr/>
          <p:nvPr/>
        </p:nvSpPr>
        <p:spPr>
          <a:xfrm>
            <a:off x="3705112" y="1184667"/>
            <a:ext cx="4832828" cy="4374736"/>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2">
                    <a:lumMod val="25000"/>
                  </a:schemeClr>
                </a:solidFill>
              </a:rPr>
              <a:t>RYGB shows superior metabolic outcomes</a:t>
            </a:r>
            <a:r>
              <a:rPr lang="en-US" sz="2000" dirty="0">
                <a:solidFill>
                  <a:schemeClr val="bg2">
                    <a:lumMod val="25000"/>
                  </a:schemeClr>
                </a:solidFill>
              </a:rPr>
              <a:t>:</a:t>
            </a:r>
          </a:p>
          <a:p>
            <a:pPr marL="342900" indent="-342900">
              <a:buFont typeface="Wingdings" panose="05000000000000000000" pitchFamily="2" charset="2"/>
              <a:buChar char="§"/>
            </a:pPr>
            <a:r>
              <a:rPr lang="en-US" sz="2000" dirty="0">
                <a:solidFill>
                  <a:schemeClr val="bg2">
                    <a:lumMod val="25000"/>
                  </a:schemeClr>
                </a:solidFill>
              </a:rPr>
              <a:t>Greater remission of type 2 diabetes</a:t>
            </a:r>
          </a:p>
          <a:p>
            <a:pPr marL="342900" indent="-342900">
              <a:buFont typeface="Wingdings" panose="05000000000000000000" pitchFamily="2" charset="2"/>
              <a:buChar char="§"/>
            </a:pPr>
            <a:r>
              <a:rPr lang="en-US" sz="2000" dirty="0">
                <a:solidFill>
                  <a:schemeClr val="bg2">
                    <a:lumMod val="25000"/>
                  </a:schemeClr>
                </a:solidFill>
              </a:rPr>
              <a:t> Better insulin sensitivity and glucose control</a:t>
            </a:r>
          </a:p>
          <a:p>
            <a:pPr algn="ctr"/>
            <a:endParaRPr lang="en-US" sz="2000" dirty="0">
              <a:solidFill>
                <a:schemeClr val="bg2">
                  <a:lumMod val="25000"/>
                </a:schemeClr>
              </a:solidFill>
            </a:endParaRPr>
          </a:p>
          <a:p>
            <a:r>
              <a:rPr lang="en-US" sz="2000" b="1" dirty="0">
                <a:solidFill>
                  <a:schemeClr val="bg2">
                    <a:lumMod val="25000"/>
                  </a:schemeClr>
                </a:solidFill>
              </a:rPr>
              <a:t>SG still effective but less potent in improving metabolic markers compared to RYGB</a:t>
            </a:r>
            <a:r>
              <a:rPr lang="en-US" sz="2000" dirty="0">
                <a:solidFill>
                  <a:schemeClr val="bg2">
                    <a:lumMod val="25000"/>
                  </a:schemeClr>
                </a:solidFill>
              </a:rPr>
              <a:t>.</a:t>
            </a:r>
          </a:p>
          <a:p>
            <a:pPr algn="ctr"/>
            <a:endParaRPr lang="en-US" sz="2000" dirty="0">
              <a:solidFill>
                <a:schemeClr val="bg2">
                  <a:lumMod val="25000"/>
                </a:schemeClr>
              </a:solidFill>
            </a:endParaRPr>
          </a:p>
          <a:p>
            <a:pPr algn="ctr"/>
            <a:r>
              <a:rPr lang="en-US" sz="2000" dirty="0">
                <a:solidFill>
                  <a:schemeClr val="bg2">
                    <a:lumMod val="25000"/>
                  </a:schemeClr>
                </a:solidFill>
              </a:rPr>
              <a:t>Both surgeries improve glucose regulation, insulin sensitivity, and blood pressure.</a:t>
            </a:r>
          </a:p>
        </p:txBody>
      </p:sp>
      <p:sp>
        <p:nvSpPr>
          <p:cNvPr id="5" name="Rettangolo 4">
            <a:extLst>
              <a:ext uri="{FF2B5EF4-FFF2-40B4-BE49-F238E27FC236}">
                <a16:creationId xmlns:a16="http://schemas.microsoft.com/office/drawing/2014/main" id="{3958B8AC-C9E1-8DAB-3944-1FC4DD974551}"/>
              </a:ext>
            </a:extLst>
          </p:cNvPr>
          <p:cNvSpPr>
            <a:spLocks noChangeArrowheads="1"/>
          </p:cNvSpPr>
          <p:nvPr/>
        </p:nvSpPr>
        <p:spPr bwMode="auto">
          <a:xfrm>
            <a:off x="1093074" y="283305"/>
            <a:ext cx="11098926" cy="646331"/>
          </a:xfrm>
          <a:prstGeom prst="rect">
            <a:avLst/>
          </a:prstGeom>
          <a:noFill/>
          <a:ln w="9525">
            <a:noFill/>
            <a:miter lim="800000"/>
            <a:headEnd/>
            <a:tailEnd/>
          </a:ln>
        </p:spPr>
        <p:txBody>
          <a:bodyPr wrap="square" lIns="216000" rIns="288000">
            <a:spAutoFit/>
          </a:bodyPr>
          <a:lstStyle/>
          <a:p>
            <a:pPr lvl="1" algn="r"/>
            <a:r>
              <a:rPr lang="en-US" altLang="it-IT" sz="3600" dirty="0">
                <a:solidFill>
                  <a:srgbClr val="633075"/>
                </a:solidFill>
                <a:latin typeface="Arial Narrow" pitchFamily="34" charset="0"/>
                <a:cs typeface="Helvetica" pitchFamily="34" charset="0"/>
              </a:rPr>
              <a:t>Metabolic Benefits – RYGB vs SG</a:t>
            </a:r>
          </a:p>
        </p:txBody>
      </p:sp>
      <p:sp>
        <p:nvSpPr>
          <p:cNvPr id="4" name="Rettangolo 3">
            <a:extLst>
              <a:ext uri="{FF2B5EF4-FFF2-40B4-BE49-F238E27FC236}">
                <a16:creationId xmlns:a16="http://schemas.microsoft.com/office/drawing/2014/main" id="{6A56308E-DDB4-4F58-F054-7CDE174EDE53}"/>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ttangolo 6">
            <a:extLst>
              <a:ext uri="{FF2B5EF4-FFF2-40B4-BE49-F238E27FC236}">
                <a16:creationId xmlns:a16="http://schemas.microsoft.com/office/drawing/2014/main" id="{88D266AA-E262-11C8-34B4-15DD9A347BB8}"/>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ttangolo 2"/>
          <p:cNvSpPr/>
          <p:nvPr/>
        </p:nvSpPr>
        <p:spPr>
          <a:xfrm>
            <a:off x="2105247" y="5831236"/>
            <a:ext cx="9880565" cy="830997"/>
          </a:xfrm>
          <a:prstGeom prst="rect">
            <a:avLst/>
          </a:prstGeom>
        </p:spPr>
        <p:txBody>
          <a:bodyPr wrap="square">
            <a:spAutoFit/>
          </a:bodyPr>
          <a:lstStyle/>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 </a:t>
            </a:r>
            <a:r>
              <a:rPr lang="en-US" altLang="it-IT" sz="1600" i="1" dirty="0" err="1">
                <a:solidFill>
                  <a:srgbClr val="909090"/>
                </a:solidFill>
                <a:latin typeface="Arial Narrow" panose="020B0606020202030204" pitchFamily="34" charset="0"/>
                <a:cs typeface="Arial" panose="020B0604020202020204" pitchFamily="34" charset="0"/>
              </a:rPr>
              <a:t>Maffazioli</a:t>
            </a:r>
            <a:r>
              <a:rPr lang="en-US" altLang="it-IT" sz="1600" i="1" dirty="0">
                <a:solidFill>
                  <a:srgbClr val="909090"/>
                </a:solidFill>
                <a:latin typeface="Arial Narrow" panose="020B0606020202030204" pitchFamily="34" charset="0"/>
                <a:cs typeface="Arial" panose="020B0604020202020204" pitchFamily="34" charset="0"/>
              </a:rPr>
              <a:t>, G.D.; Stanford, F.C.; </a:t>
            </a:r>
            <a:r>
              <a:rPr lang="en-US" altLang="it-IT" sz="1600" i="1" dirty="0" err="1">
                <a:solidFill>
                  <a:srgbClr val="909090"/>
                </a:solidFill>
                <a:latin typeface="Arial Narrow" panose="020B0606020202030204" pitchFamily="34" charset="0"/>
                <a:cs typeface="Arial" panose="020B0604020202020204" pitchFamily="34" charset="0"/>
              </a:rPr>
              <a:t>Campoverde</a:t>
            </a:r>
            <a:r>
              <a:rPr lang="en-US" altLang="it-IT" sz="1600" i="1" dirty="0">
                <a:solidFill>
                  <a:srgbClr val="909090"/>
                </a:solidFill>
                <a:latin typeface="Arial Narrow" panose="020B0606020202030204" pitchFamily="34" charset="0"/>
                <a:cs typeface="Arial" panose="020B0604020202020204" pitchFamily="34" charset="0"/>
              </a:rPr>
              <a:t> Reyes, K.J.; Stanley, T.L.; </a:t>
            </a:r>
            <a:r>
              <a:rPr lang="en-US" altLang="it-IT" sz="1600" i="1" dirty="0" err="1">
                <a:solidFill>
                  <a:srgbClr val="909090"/>
                </a:solidFill>
                <a:latin typeface="Arial Narrow" panose="020B0606020202030204" pitchFamily="34" charset="0"/>
                <a:cs typeface="Arial" panose="020B0604020202020204" pitchFamily="34" charset="0"/>
              </a:rPr>
              <a:t>Singhal</a:t>
            </a:r>
            <a:r>
              <a:rPr lang="en-US" altLang="it-IT" sz="1600" i="1" dirty="0">
                <a:solidFill>
                  <a:srgbClr val="909090"/>
                </a:solidFill>
                <a:latin typeface="Arial Narrow" panose="020B0606020202030204" pitchFamily="34" charset="0"/>
                <a:cs typeface="Arial" panose="020B0604020202020204" pitchFamily="34" charset="0"/>
              </a:rPr>
              <a:t>, V.; Corey, K.E.; Pratt, J.S.; </a:t>
            </a:r>
            <a:r>
              <a:rPr lang="en-US" altLang="it-IT" sz="1600" i="1" dirty="0" err="1">
                <a:solidFill>
                  <a:srgbClr val="909090"/>
                </a:solidFill>
                <a:latin typeface="Arial Narrow" panose="020B0606020202030204" pitchFamily="34" charset="0"/>
                <a:cs typeface="Arial" panose="020B0604020202020204" pitchFamily="34" charset="0"/>
              </a:rPr>
              <a:t>Bredella</a:t>
            </a:r>
            <a:r>
              <a:rPr lang="en-US" altLang="it-IT" sz="1600" i="1" dirty="0">
                <a:solidFill>
                  <a:srgbClr val="909090"/>
                </a:solidFill>
                <a:latin typeface="Arial Narrow" panose="020B0606020202030204" pitchFamily="34" charset="0"/>
                <a:cs typeface="Arial" panose="020B0604020202020204" pitchFamily="34" charset="0"/>
              </a:rPr>
              <a:t>, M.A.; </a:t>
            </a:r>
            <a:r>
              <a:rPr lang="en-US" altLang="it-IT" sz="1600" i="1" dirty="0" err="1">
                <a:solidFill>
                  <a:srgbClr val="909090"/>
                </a:solidFill>
                <a:latin typeface="Arial Narrow" panose="020B0606020202030204" pitchFamily="34" charset="0"/>
                <a:cs typeface="Arial" panose="020B0604020202020204" pitchFamily="34" charset="0"/>
              </a:rPr>
              <a:t>Misra</a:t>
            </a:r>
            <a:r>
              <a:rPr lang="en-US" altLang="it-IT" sz="1600" i="1" dirty="0">
                <a:solidFill>
                  <a:srgbClr val="909090"/>
                </a:solidFill>
                <a:latin typeface="Arial Narrow" panose="020B0606020202030204" pitchFamily="34" charset="0"/>
                <a:cs typeface="Arial" panose="020B0604020202020204" pitchFamily="34" charset="0"/>
              </a:rPr>
              <a:t>,</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M. Comparing Outcomes of Two Types of Bariatric Surgery in an Adolescent Obese Population: Roux-</a:t>
            </a:r>
            <a:r>
              <a:rPr lang="en-US" altLang="it-IT" sz="1600" i="1" dirty="0" err="1">
                <a:solidFill>
                  <a:srgbClr val="909090"/>
                </a:solidFill>
                <a:latin typeface="Arial Narrow" panose="020B0606020202030204" pitchFamily="34" charset="0"/>
                <a:cs typeface="Arial" panose="020B0604020202020204" pitchFamily="34" charset="0"/>
              </a:rPr>
              <a:t>en</a:t>
            </a:r>
            <a:r>
              <a:rPr lang="en-US" altLang="it-IT" sz="1600" i="1" dirty="0">
                <a:solidFill>
                  <a:srgbClr val="909090"/>
                </a:solidFill>
                <a:latin typeface="Arial Narrow" panose="020B0606020202030204" pitchFamily="34" charset="0"/>
                <a:cs typeface="Arial" panose="020B0604020202020204" pitchFamily="34" charset="0"/>
              </a:rPr>
              <a:t>-Y Gastric Bypass vs.</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Sleeve Gastrectomy. Front. </a:t>
            </a:r>
            <a:r>
              <a:rPr lang="en-US" altLang="it-IT" sz="1600" i="1" dirty="0" err="1">
                <a:solidFill>
                  <a:srgbClr val="909090"/>
                </a:solidFill>
                <a:latin typeface="Arial Narrow" panose="020B0606020202030204" pitchFamily="34" charset="0"/>
                <a:cs typeface="Arial" panose="020B0604020202020204" pitchFamily="34" charset="0"/>
              </a:rPr>
              <a:t>Pediatr</a:t>
            </a:r>
            <a:r>
              <a:rPr lang="en-US" altLang="it-IT" sz="1600" i="1" dirty="0">
                <a:solidFill>
                  <a:srgbClr val="909090"/>
                </a:solidFill>
                <a:latin typeface="Arial Narrow" panose="020B0606020202030204" pitchFamily="34" charset="0"/>
                <a:cs typeface="Arial" panose="020B0604020202020204" pitchFamily="34" charset="0"/>
              </a:rPr>
              <a:t>. 2016, 4, 78.</a:t>
            </a:r>
          </a:p>
        </p:txBody>
      </p:sp>
      <p:pic>
        <p:nvPicPr>
          <p:cNvPr id="6" name="Immagine 5"/>
          <p:cNvPicPr>
            <a:picLocks noChangeAspect="1"/>
          </p:cNvPicPr>
          <p:nvPr/>
        </p:nvPicPr>
        <p:blipFill>
          <a:blip r:embed="rId4"/>
          <a:stretch>
            <a:fillRect/>
          </a:stretch>
        </p:blipFill>
        <p:spPr>
          <a:xfrm>
            <a:off x="133555" y="1662888"/>
            <a:ext cx="3333750" cy="3638550"/>
          </a:xfrm>
          <a:prstGeom prst="rect">
            <a:avLst/>
          </a:prstGeom>
        </p:spPr>
      </p:pic>
      <p:pic>
        <p:nvPicPr>
          <p:cNvPr id="14" name="Picture 2" descr="Laparoscopic Sleeve Gastrectomy | Roux-en-Y Gastric Byp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6121" y="1594885"/>
            <a:ext cx="3439762" cy="375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5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1309" y="1152004"/>
            <a:ext cx="12176738" cy="4645025"/>
          </a:xfrm>
          <a:prstGeom prst="rect">
            <a:avLst/>
          </a:prstGeom>
        </p:spPr>
      </p:pic>
      <p:sp>
        <p:nvSpPr>
          <p:cNvPr id="5" name="Rettangolo 4">
            <a:extLst>
              <a:ext uri="{FF2B5EF4-FFF2-40B4-BE49-F238E27FC236}">
                <a16:creationId xmlns:a16="http://schemas.microsoft.com/office/drawing/2014/main" id="{3958B8AC-C9E1-8DAB-3944-1FC4DD974551}"/>
              </a:ext>
            </a:extLst>
          </p:cNvPr>
          <p:cNvSpPr>
            <a:spLocks noChangeArrowheads="1"/>
          </p:cNvSpPr>
          <p:nvPr/>
        </p:nvSpPr>
        <p:spPr bwMode="auto">
          <a:xfrm>
            <a:off x="1093074" y="283305"/>
            <a:ext cx="11098926" cy="646331"/>
          </a:xfrm>
          <a:prstGeom prst="rect">
            <a:avLst/>
          </a:prstGeom>
          <a:noFill/>
          <a:ln w="9525">
            <a:noFill/>
            <a:miter lim="800000"/>
            <a:headEnd/>
            <a:tailEnd/>
          </a:ln>
        </p:spPr>
        <p:txBody>
          <a:bodyPr wrap="square" lIns="216000" rIns="288000">
            <a:spAutoFit/>
          </a:bodyPr>
          <a:lstStyle/>
          <a:p>
            <a:pPr lvl="1" algn="r"/>
            <a:r>
              <a:rPr lang="fr-FR" altLang="it-IT" sz="3600" dirty="0">
                <a:solidFill>
                  <a:srgbClr val="633075"/>
                </a:solidFill>
                <a:latin typeface="Arial Narrow" pitchFamily="34" charset="0"/>
                <a:cs typeface="Helvetica" pitchFamily="34" charset="0"/>
              </a:rPr>
              <a:t>Impact on </a:t>
            </a:r>
            <a:r>
              <a:rPr lang="fr-FR" altLang="it-IT" sz="3600" dirty="0" err="1">
                <a:solidFill>
                  <a:srgbClr val="633075"/>
                </a:solidFill>
                <a:latin typeface="Arial Narrow" pitchFamily="34" charset="0"/>
                <a:cs typeface="Helvetica" pitchFamily="34" charset="0"/>
              </a:rPr>
              <a:t>Gestational</a:t>
            </a:r>
            <a:r>
              <a:rPr lang="fr-FR" altLang="it-IT" sz="3600" dirty="0">
                <a:solidFill>
                  <a:srgbClr val="633075"/>
                </a:solidFill>
                <a:latin typeface="Arial Narrow" pitchFamily="34" charset="0"/>
                <a:cs typeface="Helvetica" pitchFamily="34" charset="0"/>
              </a:rPr>
              <a:t> </a:t>
            </a:r>
            <a:r>
              <a:rPr lang="fr-FR" altLang="it-IT" sz="3600" dirty="0" err="1">
                <a:solidFill>
                  <a:srgbClr val="633075"/>
                </a:solidFill>
                <a:latin typeface="Arial Narrow" pitchFamily="34" charset="0"/>
                <a:cs typeface="Helvetica" pitchFamily="34" charset="0"/>
              </a:rPr>
              <a:t>Diabetes</a:t>
            </a:r>
            <a:r>
              <a:rPr lang="fr-FR" altLang="it-IT" sz="3600" dirty="0">
                <a:solidFill>
                  <a:srgbClr val="633075"/>
                </a:solidFill>
                <a:latin typeface="Arial Narrow" pitchFamily="34" charset="0"/>
                <a:cs typeface="Helvetica" pitchFamily="34" charset="0"/>
              </a:rPr>
              <a:t> &amp; Hypertension</a:t>
            </a:r>
            <a:endParaRPr lang="en-US" altLang="it-IT" sz="3600" dirty="0">
              <a:solidFill>
                <a:srgbClr val="633075"/>
              </a:solidFill>
              <a:latin typeface="Arial Narrow" pitchFamily="34" charset="0"/>
              <a:cs typeface="Helvetica" pitchFamily="34" charset="0"/>
            </a:endParaRPr>
          </a:p>
        </p:txBody>
      </p:sp>
      <p:sp>
        <p:nvSpPr>
          <p:cNvPr id="4" name="Rettangolo 3">
            <a:extLst>
              <a:ext uri="{FF2B5EF4-FFF2-40B4-BE49-F238E27FC236}">
                <a16:creationId xmlns:a16="http://schemas.microsoft.com/office/drawing/2014/main" id="{6A56308E-DDB4-4F58-F054-7CDE174EDE53}"/>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ttangolo 6">
            <a:extLst>
              <a:ext uri="{FF2B5EF4-FFF2-40B4-BE49-F238E27FC236}">
                <a16:creationId xmlns:a16="http://schemas.microsoft.com/office/drawing/2014/main" id="{88D266AA-E262-11C8-34B4-15DD9A347BB8}"/>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Elemento grafico 1" descr="Medicina con riempimento a tinta unita">
            <a:extLst>
              <a:ext uri="{FF2B5EF4-FFF2-40B4-BE49-F238E27FC236}">
                <a16:creationId xmlns:a16="http://schemas.microsoft.com/office/drawing/2014/main" id="{7EE2C582-7EB5-C99D-27B1-9BDE6CEF9D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59" y="1876895"/>
            <a:ext cx="3326300" cy="3326300"/>
          </a:xfrm>
          <a:prstGeom prst="rect">
            <a:avLst/>
          </a:prstGeom>
        </p:spPr>
      </p:pic>
      <p:sp>
        <p:nvSpPr>
          <p:cNvPr id="59" name="Rettangolo 58">
            <a:extLst>
              <a:ext uri="{FF2B5EF4-FFF2-40B4-BE49-F238E27FC236}">
                <a16:creationId xmlns:a16="http://schemas.microsoft.com/office/drawing/2014/main" id="{43572B4F-77D6-65A9-8722-E10DCFD82C5A}"/>
              </a:ext>
            </a:extLst>
          </p:cNvPr>
          <p:cNvSpPr/>
          <p:nvPr/>
        </p:nvSpPr>
        <p:spPr>
          <a:xfrm>
            <a:off x="4096119" y="1669440"/>
            <a:ext cx="7809559" cy="3433585"/>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2">
                    <a:lumMod val="25000"/>
                  </a:schemeClr>
                </a:solidFill>
              </a:rPr>
              <a:t>RYGB</a:t>
            </a:r>
          </a:p>
          <a:p>
            <a:r>
              <a:rPr lang="en-US" sz="2400" dirty="0">
                <a:solidFill>
                  <a:schemeClr val="bg2">
                    <a:lumMod val="25000"/>
                  </a:schemeClr>
                </a:solidFill>
              </a:rPr>
              <a:t>  Reduces gestational diabetes mellitus (GDM) by 56%   </a:t>
            </a:r>
          </a:p>
          <a:p>
            <a:r>
              <a:rPr lang="en-US" sz="2400" dirty="0">
                <a:solidFill>
                  <a:schemeClr val="bg2">
                    <a:lumMod val="25000"/>
                  </a:schemeClr>
                </a:solidFill>
              </a:rPr>
              <a:t>  (Mustafa et al.2023)</a:t>
            </a:r>
          </a:p>
          <a:p>
            <a:r>
              <a:rPr lang="en-US" sz="2400" dirty="0">
                <a:solidFill>
                  <a:schemeClr val="bg2">
                    <a:lumMod val="25000"/>
                  </a:schemeClr>
                </a:solidFill>
              </a:rPr>
              <a:t>  Significantly lowers risk of gestational hypertension and  </a:t>
            </a:r>
          </a:p>
          <a:p>
            <a:r>
              <a:rPr lang="en-US" sz="2400" dirty="0">
                <a:solidFill>
                  <a:schemeClr val="bg2">
                    <a:lumMod val="25000"/>
                  </a:schemeClr>
                </a:solidFill>
              </a:rPr>
              <a:t>  preeclampsia</a:t>
            </a:r>
          </a:p>
          <a:p>
            <a:endParaRPr lang="en-US" sz="2400" dirty="0">
              <a:solidFill>
                <a:schemeClr val="bg2">
                  <a:lumMod val="25000"/>
                </a:schemeClr>
              </a:solidFill>
            </a:endParaRPr>
          </a:p>
          <a:p>
            <a:r>
              <a:rPr lang="en-US" sz="2400" b="1" dirty="0">
                <a:solidFill>
                  <a:schemeClr val="bg2">
                    <a:lumMod val="25000"/>
                  </a:schemeClr>
                </a:solidFill>
              </a:rPr>
              <a:t>SG</a:t>
            </a:r>
          </a:p>
          <a:p>
            <a:r>
              <a:rPr lang="en-US" sz="2400" dirty="0">
                <a:solidFill>
                  <a:schemeClr val="bg2">
                    <a:lumMod val="25000"/>
                  </a:schemeClr>
                </a:solidFill>
              </a:rPr>
              <a:t>  Limited impact on GDM ( 12-15%)</a:t>
            </a:r>
          </a:p>
          <a:p>
            <a:r>
              <a:rPr lang="en-US" sz="2400" dirty="0">
                <a:solidFill>
                  <a:schemeClr val="bg2">
                    <a:lumMod val="25000"/>
                  </a:schemeClr>
                </a:solidFill>
              </a:rPr>
              <a:t>  Less consistent improvement in hypertensive outcomes</a:t>
            </a:r>
          </a:p>
        </p:txBody>
      </p:sp>
      <p:cxnSp>
        <p:nvCxnSpPr>
          <p:cNvPr id="60" name="Connettore diritto 59">
            <a:extLst>
              <a:ext uri="{FF2B5EF4-FFF2-40B4-BE49-F238E27FC236}">
                <a16:creationId xmlns:a16="http://schemas.microsoft.com/office/drawing/2014/main" id="{EDC6B5E3-A18A-D561-3302-733E4DA2F10C}"/>
              </a:ext>
            </a:extLst>
          </p:cNvPr>
          <p:cNvCxnSpPr>
            <a:cxnSpLocks/>
          </p:cNvCxnSpPr>
          <p:nvPr/>
        </p:nvCxnSpPr>
        <p:spPr>
          <a:xfrm flipV="1">
            <a:off x="2104222" y="3063980"/>
            <a:ext cx="1962401" cy="132661"/>
          </a:xfrm>
          <a:prstGeom prst="line">
            <a:avLst/>
          </a:prstGeom>
          <a:ln w="19050">
            <a:solidFill>
              <a:srgbClr val="BC2649"/>
            </a:solidFill>
            <a:tailEnd type="oval"/>
          </a:ln>
        </p:spPr>
        <p:style>
          <a:lnRef idx="1">
            <a:schemeClr val="accent1"/>
          </a:lnRef>
          <a:fillRef idx="0">
            <a:schemeClr val="accent1"/>
          </a:fillRef>
          <a:effectRef idx="0">
            <a:schemeClr val="accent1"/>
          </a:effectRef>
          <a:fontRef idx="minor">
            <a:schemeClr val="tx1"/>
          </a:fontRef>
        </p:style>
      </p:cxnSp>
      <p:sp>
        <p:nvSpPr>
          <p:cNvPr id="3" name="Rettangolo 2"/>
          <p:cNvSpPr/>
          <p:nvPr/>
        </p:nvSpPr>
        <p:spPr>
          <a:xfrm>
            <a:off x="5871884" y="5969460"/>
            <a:ext cx="6096000" cy="338554"/>
          </a:xfrm>
          <a:prstGeom prst="rect">
            <a:avLst/>
          </a:prstGeom>
        </p:spPr>
        <p:txBody>
          <a:bodyPr>
            <a:spAutoFit/>
          </a:bodyPr>
          <a:lstStyle/>
          <a:p>
            <a:pPr lvl="0" algn="r" defTabSz="457200" fontAlgn="base">
              <a:spcBef>
                <a:spcPct val="0"/>
              </a:spcBef>
              <a:spcAft>
                <a:spcPct val="0"/>
              </a:spcAft>
              <a:defRPr/>
            </a:pPr>
            <a:endParaRPr lang="en-US" altLang="it-IT" sz="1600" i="1" dirty="0">
              <a:solidFill>
                <a:srgbClr val="909090"/>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35908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144463" y="5300663"/>
            <a:ext cx="669925" cy="288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ttangolo 12">
            <a:extLst>
              <a:ext uri="{FF2B5EF4-FFF2-40B4-BE49-F238E27FC236}">
                <a16:creationId xmlns:a16="http://schemas.microsoft.com/office/drawing/2014/main" id="{6C703CBB-3720-416D-8BC7-4B9433F340C9}"/>
              </a:ext>
            </a:extLst>
          </p:cNvPr>
          <p:cNvSpPr/>
          <p:nvPr/>
        </p:nvSpPr>
        <p:spPr>
          <a:xfrm>
            <a:off x="1" y="12974"/>
            <a:ext cx="12191999" cy="6951352"/>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ttangolo 7">
            <a:extLst>
              <a:ext uri="{FF2B5EF4-FFF2-40B4-BE49-F238E27FC236}">
                <a16:creationId xmlns:a16="http://schemas.microsoft.com/office/drawing/2014/main" id="{F3F5E1D7-27D1-466D-A7D6-D1E5948F749C}"/>
              </a:ext>
            </a:extLst>
          </p:cNvPr>
          <p:cNvSpPr/>
          <p:nvPr/>
        </p:nvSpPr>
        <p:spPr>
          <a:xfrm rot="16200000">
            <a:off x="-5524613" y="699063"/>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01CCBC96-EC70-4ABF-9A68-AA5DC86ACCB7}"/>
              </a:ext>
            </a:extLst>
          </p:cNvPr>
          <p:cNvSpPr/>
          <p:nvPr/>
        </p:nvSpPr>
        <p:spPr>
          <a:xfrm>
            <a:off x="0" y="6663723"/>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97E1B0B6-F273-4EDB-89ED-36505E4DD918}"/>
              </a:ext>
            </a:extLst>
          </p:cNvPr>
          <p:cNvSpPr/>
          <p:nvPr/>
        </p:nvSpPr>
        <p:spPr>
          <a:xfrm>
            <a:off x="479425" y="1676468"/>
            <a:ext cx="11479964" cy="52322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it-IT" sz="2800" b="0" i="0" u="none" strike="noStrike" kern="1200" cap="none" spc="0" normalizeH="0" baseline="0" noProof="0" dirty="0">
                <a:ln>
                  <a:noFill/>
                </a:ln>
                <a:solidFill>
                  <a:srgbClr val="404040"/>
                </a:solidFill>
                <a:effectLst/>
                <a:uLnTx/>
                <a:uFillTx/>
                <a:latin typeface="Calibri"/>
                <a:ea typeface="+mn-ea"/>
                <a:cs typeface="Arial" charset="0"/>
              </a:rPr>
              <a:t> </a:t>
            </a:r>
            <a:endParaRPr kumimoji="0" lang="it-IT" sz="2800" b="0" i="0" u="none" strike="noStrike" kern="1200" cap="none" spc="0" normalizeH="0" baseline="0" noProof="0" dirty="0">
              <a:ln>
                <a:noFill/>
              </a:ln>
              <a:solidFill>
                <a:srgbClr val="404040"/>
              </a:solidFill>
              <a:effectLst/>
              <a:uLnTx/>
              <a:uFillTx/>
              <a:latin typeface="Calibri"/>
              <a:ea typeface="+mn-ea"/>
              <a:cs typeface="Arial" charset="0"/>
            </a:endParaRPr>
          </a:p>
        </p:txBody>
      </p:sp>
      <p:sp>
        <p:nvSpPr>
          <p:cNvPr id="14" name="Ovale 13">
            <a:extLst>
              <a:ext uri="{FF2B5EF4-FFF2-40B4-BE49-F238E27FC236}">
                <a16:creationId xmlns:a16="http://schemas.microsoft.com/office/drawing/2014/main" id="{B0F2C500-4C34-8A9A-0F51-736A73C5ED7C}"/>
              </a:ext>
            </a:extLst>
          </p:cNvPr>
          <p:cNvSpPr/>
          <p:nvPr/>
        </p:nvSpPr>
        <p:spPr>
          <a:xfrm>
            <a:off x="693075" y="488537"/>
            <a:ext cx="1682821" cy="1571814"/>
          </a:xfrm>
          <a:prstGeom prst="ellipse">
            <a:avLst/>
          </a:prstGeom>
          <a:solidFill>
            <a:srgbClr val="FEFEFE"/>
          </a:solidFill>
          <a:ln w="28575" cap="flat" cmpd="sng" algn="ctr">
            <a:solidFill>
              <a:srgbClr val="0E6A6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Arial" charset="0"/>
            </a:endParaRPr>
          </a:p>
        </p:txBody>
      </p:sp>
      <p:pic>
        <p:nvPicPr>
          <p:cNvPr id="9" name="Immagine 8"/>
          <p:cNvPicPr>
            <a:picLocks noChangeAspect="1"/>
          </p:cNvPicPr>
          <p:nvPr/>
        </p:nvPicPr>
        <p:blipFill>
          <a:blip r:embed="rId3"/>
          <a:stretch>
            <a:fillRect/>
          </a:stretch>
        </p:blipFill>
        <p:spPr>
          <a:xfrm>
            <a:off x="1069949" y="700370"/>
            <a:ext cx="810838" cy="1079086"/>
          </a:xfrm>
          <a:prstGeom prst="rect">
            <a:avLst/>
          </a:prstGeom>
        </p:spPr>
      </p:pic>
      <p:graphicFrame>
        <p:nvGraphicFramePr>
          <p:cNvPr id="7" name="Tabella 6"/>
          <p:cNvGraphicFramePr>
            <a:graphicFrameLocks noGrp="1"/>
          </p:cNvGraphicFramePr>
          <p:nvPr>
            <p:extLst>
              <p:ext uri="{D42A27DB-BD31-4B8C-83A1-F6EECF244321}">
                <p14:modId xmlns:p14="http://schemas.microsoft.com/office/powerpoint/2010/main" val="2265253151"/>
              </p:ext>
            </p:extLst>
          </p:nvPr>
        </p:nvGraphicFramePr>
        <p:xfrm>
          <a:off x="2615608" y="349224"/>
          <a:ext cx="9301248" cy="6109936"/>
        </p:xfrm>
        <a:graphic>
          <a:graphicData uri="http://schemas.openxmlformats.org/drawingml/2006/table">
            <a:tbl>
              <a:tblPr/>
              <a:tblGrid>
                <a:gridCol w="2325312">
                  <a:extLst>
                    <a:ext uri="{9D8B030D-6E8A-4147-A177-3AD203B41FA5}">
                      <a16:colId xmlns:a16="http://schemas.microsoft.com/office/drawing/2014/main" val="1806643190"/>
                    </a:ext>
                  </a:extLst>
                </a:gridCol>
                <a:gridCol w="2325312">
                  <a:extLst>
                    <a:ext uri="{9D8B030D-6E8A-4147-A177-3AD203B41FA5}">
                      <a16:colId xmlns:a16="http://schemas.microsoft.com/office/drawing/2014/main" val="1208510143"/>
                    </a:ext>
                  </a:extLst>
                </a:gridCol>
                <a:gridCol w="2325312">
                  <a:extLst>
                    <a:ext uri="{9D8B030D-6E8A-4147-A177-3AD203B41FA5}">
                      <a16:colId xmlns:a16="http://schemas.microsoft.com/office/drawing/2014/main" val="1202023929"/>
                    </a:ext>
                  </a:extLst>
                </a:gridCol>
                <a:gridCol w="2325312">
                  <a:extLst>
                    <a:ext uri="{9D8B030D-6E8A-4147-A177-3AD203B41FA5}">
                      <a16:colId xmlns:a16="http://schemas.microsoft.com/office/drawing/2014/main" val="1657181321"/>
                    </a:ext>
                  </a:extLst>
                </a:gridCol>
              </a:tblGrid>
              <a:tr h="532622">
                <a:tc>
                  <a:txBody>
                    <a:bodyPr/>
                    <a:lstStyle/>
                    <a:p>
                      <a:r>
                        <a:rPr lang="it-IT" sz="1600" b="1" dirty="0" err="1"/>
                        <a:t>Category</a:t>
                      </a:r>
                      <a:endParaRPr lang="it-IT" sz="1600" dirty="0"/>
                    </a:p>
                  </a:txBody>
                  <a:tcPr marL="50597" marR="50597" marT="25298" marB="25298" anchor="ctr">
                    <a:lnL>
                      <a:noFill/>
                    </a:lnL>
                    <a:lnR>
                      <a:noFill/>
                    </a:lnR>
                    <a:lnT>
                      <a:noFill/>
                    </a:lnT>
                    <a:lnB>
                      <a:noFill/>
                    </a:lnB>
                  </a:tcPr>
                </a:tc>
                <a:tc>
                  <a:txBody>
                    <a:bodyPr/>
                    <a:lstStyle/>
                    <a:p>
                      <a:r>
                        <a:rPr lang="it-IT" sz="1600" b="1"/>
                        <a:t>Roux-en-Y Gastric Bypass (RYGB)</a:t>
                      </a:r>
                      <a:endParaRPr lang="it-IT" sz="1600"/>
                    </a:p>
                  </a:txBody>
                  <a:tcPr marL="50597" marR="50597" marT="25298" marB="25298" anchor="ctr">
                    <a:lnL>
                      <a:noFill/>
                    </a:lnL>
                    <a:lnR>
                      <a:noFill/>
                    </a:lnR>
                    <a:lnT>
                      <a:noFill/>
                    </a:lnT>
                    <a:lnB>
                      <a:noFill/>
                    </a:lnB>
                  </a:tcPr>
                </a:tc>
                <a:tc>
                  <a:txBody>
                    <a:bodyPr/>
                    <a:lstStyle/>
                    <a:p>
                      <a:r>
                        <a:rPr lang="it-IT" sz="1600" b="1"/>
                        <a:t>Sleeve Gastrectomy (SG)</a:t>
                      </a:r>
                      <a:endParaRPr lang="it-IT" sz="1600"/>
                    </a:p>
                  </a:txBody>
                  <a:tcPr marL="50597" marR="50597" marT="25298" marB="25298" anchor="ctr">
                    <a:lnL>
                      <a:noFill/>
                    </a:lnL>
                    <a:lnR>
                      <a:noFill/>
                    </a:lnR>
                    <a:lnT>
                      <a:noFill/>
                    </a:lnT>
                    <a:lnB>
                      <a:noFill/>
                    </a:lnB>
                  </a:tcPr>
                </a:tc>
                <a:tc>
                  <a:txBody>
                    <a:bodyPr/>
                    <a:lstStyle/>
                    <a:p>
                      <a:r>
                        <a:rPr lang="it-IT" sz="1600" b="1"/>
                        <a:t>Key References</a:t>
                      </a:r>
                      <a:endParaRPr lang="it-IT" sz="1600"/>
                    </a:p>
                  </a:txBody>
                  <a:tcPr marL="50597" marR="50597" marT="25298" marB="25298" anchor="ctr">
                    <a:lnL>
                      <a:noFill/>
                    </a:lnL>
                    <a:lnR>
                      <a:noFill/>
                    </a:lnR>
                    <a:lnT>
                      <a:noFill/>
                    </a:lnT>
                    <a:lnB>
                      <a:noFill/>
                    </a:lnB>
                  </a:tcPr>
                </a:tc>
                <a:extLst>
                  <a:ext uri="{0D108BD9-81ED-4DB2-BD59-A6C34878D82A}">
                    <a16:rowId xmlns:a16="http://schemas.microsoft.com/office/drawing/2014/main" val="3310775341"/>
                  </a:ext>
                </a:extLst>
              </a:tr>
              <a:tr h="594281">
                <a:tc>
                  <a:txBody>
                    <a:bodyPr/>
                    <a:lstStyle/>
                    <a:p>
                      <a:r>
                        <a:rPr lang="it-IT" sz="1600" b="1" dirty="0" err="1"/>
                        <a:t>Weight</a:t>
                      </a:r>
                      <a:r>
                        <a:rPr lang="it-IT" sz="1600" b="1" dirty="0"/>
                        <a:t> </a:t>
                      </a:r>
                      <a:r>
                        <a:rPr lang="it-IT" sz="1600" b="1" dirty="0" err="1"/>
                        <a:t>Loss</a:t>
                      </a:r>
                      <a:r>
                        <a:rPr lang="it-IT" sz="1600" b="1" dirty="0"/>
                        <a:t> </a:t>
                      </a:r>
                      <a:r>
                        <a:rPr lang="it-IT" sz="1600" b="1" dirty="0" err="1"/>
                        <a:t>Efficacy</a:t>
                      </a:r>
                      <a:endParaRPr lang="it-IT" sz="1600" dirty="0"/>
                    </a:p>
                  </a:txBody>
                  <a:tcPr marL="50597" marR="50597" marT="25298" marB="25298" anchor="ctr">
                    <a:lnL>
                      <a:noFill/>
                    </a:lnL>
                    <a:lnR>
                      <a:noFill/>
                    </a:lnR>
                    <a:lnT>
                      <a:noFill/>
                    </a:lnT>
                    <a:lnB>
                      <a:noFill/>
                    </a:lnB>
                  </a:tcPr>
                </a:tc>
                <a:tc>
                  <a:txBody>
                    <a:bodyPr/>
                    <a:lstStyle/>
                    <a:p>
                      <a:r>
                        <a:rPr lang="en-US" sz="1600" dirty="0"/>
                        <a:t>Greater and sustained weight loss</a:t>
                      </a:r>
                    </a:p>
                  </a:txBody>
                  <a:tcPr marL="50597" marR="50597" marT="25298" marB="25298" anchor="ctr">
                    <a:lnL>
                      <a:noFill/>
                    </a:lnL>
                    <a:lnR>
                      <a:noFill/>
                    </a:lnR>
                    <a:lnT>
                      <a:noFill/>
                    </a:lnT>
                    <a:lnB>
                      <a:noFill/>
                    </a:lnB>
                  </a:tcPr>
                </a:tc>
                <a:tc>
                  <a:txBody>
                    <a:bodyPr/>
                    <a:lstStyle/>
                    <a:p>
                      <a:r>
                        <a:rPr lang="en-US" sz="1600"/>
                        <a:t>Effective, slightly less than RYGB</a:t>
                      </a:r>
                    </a:p>
                  </a:txBody>
                  <a:tcPr marL="50597" marR="50597" marT="25298" marB="25298" anchor="ctr">
                    <a:lnL>
                      <a:noFill/>
                    </a:lnL>
                    <a:lnR>
                      <a:noFill/>
                    </a:lnR>
                    <a:lnT>
                      <a:noFill/>
                    </a:lnT>
                    <a:lnB>
                      <a:noFill/>
                    </a:lnB>
                  </a:tcPr>
                </a:tc>
                <a:tc>
                  <a:txBody>
                    <a:bodyPr/>
                    <a:lstStyle/>
                    <a:p>
                      <a:r>
                        <a:rPr lang="da-DK" sz="1600"/>
                        <a:t>Mustafa et al. (2023), Samarasinghe et al. (2024)</a:t>
                      </a:r>
                    </a:p>
                  </a:txBody>
                  <a:tcPr marL="50597" marR="50597" marT="25298" marB="25298" anchor="ctr">
                    <a:lnL>
                      <a:noFill/>
                    </a:lnL>
                    <a:lnR>
                      <a:noFill/>
                    </a:lnR>
                    <a:lnT>
                      <a:noFill/>
                    </a:lnT>
                    <a:lnB>
                      <a:noFill/>
                    </a:lnB>
                  </a:tcPr>
                </a:tc>
                <a:extLst>
                  <a:ext uri="{0D108BD9-81ED-4DB2-BD59-A6C34878D82A}">
                    <a16:rowId xmlns:a16="http://schemas.microsoft.com/office/drawing/2014/main" val="1156605809"/>
                  </a:ext>
                </a:extLst>
              </a:tr>
              <a:tr h="532622">
                <a:tc>
                  <a:txBody>
                    <a:bodyPr/>
                    <a:lstStyle/>
                    <a:p>
                      <a:r>
                        <a:rPr lang="it-IT" sz="1400" b="1" dirty="0" err="1"/>
                        <a:t>Type</a:t>
                      </a:r>
                      <a:r>
                        <a:rPr lang="it-IT" sz="1400" b="1" dirty="0"/>
                        <a:t> 2 </a:t>
                      </a:r>
                      <a:r>
                        <a:rPr lang="it-IT" sz="1400" b="1" dirty="0" err="1"/>
                        <a:t>Diabetes</a:t>
                      </a:r>
                      <a:r>
                        <a:rPr lang="it-IT" sz="1400" b="1" dirty="0"/>
                        <a:t> </a:t>
                      </a:r>
                      <a:r>
                        <a:rPr lang="it-IT" sz="1400" b="1" dirty="0" err="1"/>
                        <a:t>Remission</a:t>
                      </a:r>
                      <a:endParaRPr lang="it-IT" sz="1400" dirty="0"/>
                    </a:p>
                  </a:txBody>
                  <a:tcPr marL="50597" marR="50597" marT="25298" marB="25298" anchor="ctr">
                    <a:lnL>
                      <a:noFill/>
                    </a:lnL>
                    <a:lnR>
                      <a:noFill/>
                    </a:lnR>
                    <a:lnT>
                      <a:noFill/>
                    </a:lnT>
                    <a:lnB>
                      <a:noFill/>
                    </a:lnB>
                  </a:tcPr>
                </a:tc>
                <a:tc>
                  <a:txBody>
                    <a:bodyPr/>
                    <a:lstStyle/>
                    <a:p>
                      <a:r>
                        <a:rPr lang="it-IT" sz="1600" dirty="0" err="1"/>
                        <a:t>Stronger</a:t>
                      </a:r>
                      <a:r>
                        <a:rPr lang="it-IT" sz="1600" dirty="0"/>
                        <a:t> </a:t>
                      </a:r>
                      <a:r>
                        <a:rPr lang="it-IT" sz="1600" dirty="0" err="1"/>
                        <a:t>effect</a:t>
                      </a:r>
                      <a:endParaRPr lang="it-IT" sz="1600" dirty="0"/>
                    </a:p>
                  </a:txBody>
                  <a:tcPr marL="50597" marR="50597" marT="25298" marB="25298" anchor="ctr">
                    <a:lnL>
                      <a:noFill/>
                    </a:lnL>
                    <a:lnR>
                      <a:noFill/>
                    </a:lnR>
                    <a:lnT>
                      <a:noFill/>
                    </a:lnT>
                    <a:lnB>
                      <a:noFill/>
                    </a:lnB>
                  </a:tcPr>
                </a:tc>
                <a:tc>
                  <a:txBody>
                    <a:bodyPr/>
                    <a:lstStyle/>
                    <a:p>
                      <a:r>
                        <a:rPr lang="it-IT" sz="1600" dirty="0"/>
                        <a:t>Moderate </a:t>
                      </a:r>
                      <a:r>
                        <a:rPr lang="it-IT" sz="1600" dirty="0" err="1"/>
                        <a:t>improvement</a:t>
                      </a:r>
                      <a:endParaRPr lang="it-IT" sz="1600" dirty="0"/>
                    </a:p>
                  </a:txBody>
                  <a:tcPr marL="50597" marR="50597" marT="25298" marB="25298" anchor="ctr">
                    <a:lnL>
                      <a:noFill/>
                    </a:lnL>
                    <a:lnR>
                      <a:noFill/>
                    </a:lnR>
                    <a:lnT>
                      <a:noFill/>
                    </a:lnT>
                    <a:lnB>
                      <a:noFill/>
                    </a:lnB>
                  </a:tcPr>
                </a:tc>
                <a:tc>
                  <a:txBody>
                    <a:bodyPr/>
                    <a:lstStyle/>
                    <a:p>
                      <a:r>
                        <a:rPr lang="fr-FR" sz="1600"/>
                        <a:t>Grandfils et al. (2019), Thornton et al. (2021)</a:t>
                      </a:r>
                    </a:p>
                  </a:txBody>
                  <a:tcPr marL="50597" marR="50597" marT="25298" marB="25298" anchor="ctr">
                    <a:lnL>
                      <a:noFill/>
                    </a:lnL>
                    <a:lnR>
                      <a:noFill/>
                    </a:lnR>
                    <a:lnT>
                      <a:noFill/>
                    </a:lnT>
                    <a:lnB>
                      <a:noFill/>
                    </a:lnB>
                  </a:tcPr>
                </a:tc>
                <a:extLst>
                  <a:ext uri="{0D108BD9-81ED-4DB2-BD59-A6C34878D82A}">
                    <a16:rowId xmlns:a16="http://schemas.microsoft.com/office/drawing/2014/main" val="4181872277"/>
                  </a:ext>
                </a:extLst>
              </a:tr>
              <a:tr h="294540">
                <a:tc>
                  <a:txBody>
                    <a:bodyPr/>
                    <a:lstStyle/>
                    <a:p>
                      <a:r>
                        <a:rPr lang="it-IT" sz="1600" b="1"/>
                        <a:t>GDM Reduction</a:t>
                      </a:r>
                      <a:endParaRPr lang="it-IT" sz="1600"/>
                    </a:p>
                  </a:txBody>
                  <a:tcPr marL="50597" marR="50597" marT="25298" marB="25298" anchor="ctr">
                    <a:lnL>
                      <a:noFill/>
                    </a:lnL>
                    <a:lnR>
                      <a:noFill/>
                    </a:lnR>
                    <a:lnT>
                      <a:noFill/>
                    </a:lnT>
                    <a:lnB>
                      <a:noFill/>
                    </a:lnB>
                  </a:tcPr>
                </a:tc>
                <a:tc>
                  <a:txBody>
                    <a:bodyPr/>
                    <a:lstStyle/>
                    <a:p>
                      <a:r>
                        <a:rPr lang="it-IT" sz="1600"/>
                        <a:t>Reduces risk by 56%</a:t>
                      </a:r>
                    </a:p>
                  </a:txBody>
                  <a:tcPr marL="50597" marR="50597" marT="25298" marB="25298" anchor="ctr">
                    <a:lnL>
                      <a:noFill/>
                    </a:lnL>
                    <a:lnR>
                      <a:noFill/>
                    </a:lnR>
                    <a:lnT>
                      <a:noFill/>
                    </a:lnT>
                    <a:lnB>
                      <a:noFill/>
                    </a:lnB>
                  </a:tcPr>
                </a:tc>
                <a:tc>
                  <a:txBody>
                    <a:bodyPr/>
                    <a:lstStyle/>
                    <a:p>
                      <a:r>
                        <a:rPr lang="it-IT" sz="1600" dirty="0"/>
                        <a:t>No </a:t>
                      </a:r>
                      <a:r>
                        <a:rPr lang="it-IT" sz="1600" dirty="0" err="1"/>
                        <a:t>significant</a:t>
                      </a:r>
                      <a:r>
                        <a:rPr lang="it-IT" sz="1600" dirty="0"/>
                        <a:t> </a:t>
                      </a:r>
                      <a:r>
                        <a:rPr lang="it-IT" sz="1600" dirty="0" err="1"/>
                        <a:t>reduction</a:t>
                      </a:r>
                      <a:endParaRPr lang="it-IT" sz="1600" dirty="0"/>
                    </a:p>
                  </a:txBody>
                  <a:tcPr marL="50597" marR="50597" marT="25298" marB="25298" anchor="ctr">
                    <a:lnL>
                      <a:noFill/>
                    </a:lnL>
                    <a:lnR>
                      <a:noFill/>
                    </a:lnR>
                    <a:lnT>
                      <a:noFill/>
                    </a:lnT>
                    <a:lnB>
                      <a:noFill/>
                    </a:lnB>
                  </a:tcPr>
                </a:tc>
                <a:tc>
                  <a:txBody>
                    <a:bodyPr/>
                    <a:lstStyle/>
                    <a:p>
                      <a:r>
                        <a:rPr lang="it-IT" sz="1600"/>
                        <a:t>Mustafa et al. (2023)</a:t>
                      </a:r>
                    </a:p>
                  </a:txBody>
                  <a:tcPr marL="50597" marR="50597" marT="25298" marB="25298" anchor="ctr">
                    <a:lnL>
                      <a:noFill/>
                    </a:lnL>
                    <a:lnR>
                      <a:noFill/>
                    </a:lnR>
                    <a:lnT>
                      <a:noFill/>
                    </a:lnT>
                    <a:lnB>
                      <a:noFill/>
                    </a:lnB>
                  </a:tcPr>
                </a:tc>
                <a:extLst>
                  <a:ext uri="{0D108BD9-81ED-4DB2-BD59-A6C34878D82A}">
                    <a16:rowId xmlns:a16="http://schemas.microsoft.com/office/drawing/2014/main" val="1370555925"/>
                  </a:ext>
                </a:extLst>
              </a:tr>
              <a:tr h="493573">
                <a:tc>
                  <a:txBody>
                    <a:bodyPr/>
                    <a:lstStyle/>
                    <a:p>
                      <a:r>
                        <a:rPr lang="it-IT" sz="1400" b="1" dirty="0" err="1"/>
                        <a:t>Hypertension</a:t>
                      </a:r>
                      <a:r>
                        <a:rPr lang="it-IT" sz="1400" b="1" dirty="0"/>
                        <a:t>/</a:t>
                      </a:r>
                      <a:r>
                        <a:rPr lang="it-IT" sz="1400" b="1" dirty="0" err="1"/>
                        <a:t>Preeclampsia</a:t>
                      </a:r>
                      <a:endParaRPr lang="it-IT" sz="1400" dirty="0"/>
                    </a:p>
                  </a:txBody>
                  <a:tcPr marL="50597" marR="50597" marT="25298" marB="25298" anchor="ctr">
                    <a:lnL>
                      <a:noFill/>
                    </a:lnL>
                    <a:lnR>
                      <a:noFill/>
                    </a:lnR>
                    <a:lnT>
                      <a:noFill/>
                    </a:lnT>
                    <a:lnB>
                      <a:noFill/>
                    </a:lnB>
                  </a:tcPr>
                </a:tc>
                <a:tc>
                  <a:txBody>
                    <a:bodyPr/>
                    <a:lstStyle/>
                    <a:p>
                      <a:r>
                        <a:rPr lang="it-IT" sz="1600"/>
                        <a:t>Lower incidence</a:t>
                      </a:r>
                    </a:p>
                  </a:txBody>
                  <a:tcPr marL="50597" marR="50597" marT="25298" marB="25298" anchor="ctr">
                    <a:lnL>
                      <a:noFill/>
                    </a:lnL>
                    <a:lnR>
                      <a:noFill/>
                    </a:lnR>
                    <a:lnT>
                      <a:noFill/>
                    </a:lnT>
                    <a:lnB>
                      <a:noFill/>
                    </a:lnB>
                  </a:tcPr>
                </a:tc>
                <a:tc>
                  <a:txBody>
                    <a:bodyPr/>
                    <a:lstStyle/>
                    <a:p>
                      <a:r>
                        <a:rPr lang="it-IT" sz="1600" dirty="0" err="1"/>
                        <a:t>Less</a:t>
                      </a:r>
                      <a:r>
                        <a:rPr lang="it-IT" sz="1600" dirty="0"/>
                        <a:t> impact</a:t>
                      </a:r>
                    </a:p>
                  </a:txBody>
                  <a:tcPr marL="50597" marR="50597" marT="25298" marB="25298" anchor="ctr">
                    <a:lnL>
                      <a:noFill/>
                    </a:lnL>
                    <a:lnR>
                      <a:noFill/>
                    </a:lnR>
                    <a:lnT>
                      <a:noFill/>
                    </a:lnT>
                    <a:lnB>
                      <a:noFill/>
                    </a:lnB>
                  </a:tcPr>
                </a:tc>
                <a:tc>
                  <a:txBody>
                    <a:bodyPr/>
                    <a:lstStyle/>
                    <a:p>
                      <a:r>
                        <a:rPr lang="it-IT" sz="1600"/>
                        <a:t>Menke et al. (2019)</a:t>
                      </a:r>
                    </a:p>
                  </a:txBody>
                  <a:tcPr marL="50597" marR="50597" marT="25298" marB="25298" anchor="ctr">
                    <a:lnL>
                      <a:noFill/>
                    </a:lnL>
                    <a:lnR>
                      <a:noFill/>
                    </a:lnR>
                    <a:lnT>
                      <a:noFill/>
                    </a:lnT>
                    <a:lnB>
                      <a:noFill/>
                    </a:lnB>
                  </a:tcPr>
                </a:tc>
                <a:extLst>
                  <a:ext uri="{0D108BD9-81ED-4DB2-BD59-A6C34878D82A}">
                    <a16:rowId xmlns:a16="http://schemas.microsoft.com/office/drawing/2014/main" val="2330312938"/>
                  </a:ext>
                </a:extLst>
              </a:tr>
              <a:tr h="493573">
                <a:tc>
                  <a:txBody>
                    <a:bodyPr/>
                    <a:lstStyle/>
                    <a:p>
                      <a:r>
                        <a:rPr lang="it-IT" sz="1600" b="1"/>
                        <a:t>Insulin Sensitivity</a:t>
                      </a:r>
                      <a:endParaRPr lang="it-IT" sz="1600"/>
                    </a:p>
                  </a:txBody>
                  <a:tcPr marL="50597" marR="50597" marT="25298" marB="25298" anchor="ctr">
                    <a:lnL>
                      <a:noFill/>
                    </a:lnL>
                    <a:lnR>
                      <a:noFill/>
                    </a:lnR>
                    <a:lnT>
                      <a:noFill/>
                    </a:lnT>
                    <a:lnB>
                      <a:noFill/>
                    </a:lnB>
                  </a:tcPr>
                </a:tc>
                <a:tc>
                  <a:txBody>
                    <a:bodyPr/>
                    <a:lstStyle/>
                    <a:p>
                      <a:r>
                        <a:rPr lang="it-IT" sz="1600"/>
                        <a:t>Significantly improved</a:t>
                      </a:r>
                    </a:p>
                  </a:txBody>
                  <a:tcPr marL="50597" marR="50597" marT="25298" marB="25298" anchor="ctr">
                    <a:lnL>
                      <a:noFill/>
                    </a:lnL>
                    <a:lnR>
                      <a:noFill/>
                    </a:lnR>
                    <a:lnT>
                      <a:noFill/>
                    </a:lnT>
                    <a:lnB>
                      <a:noFill/>
                    </a:lnB>
                  </a:tcPr>
                </a:tc>
                <a:tc>
                  <a:txBody>
                    <a:bodyPr/>
                    <a:lstStyle/>
                    <a:p>
                      <a:r>
                        <a:rPr lang="en-US" sz="1600" dirty="0"/>
                        <a:t>Improved, but less than RYGB</a:t>
                      </a:r>
                    </a:p>
                  </a:txBody>
                  <a:tcPr marL="50597" marR="50597" marT="25298" marB="25298" anchor="ctr">
                    <a:lnL>
                      <a:noFill/>
                    </a:lnL>
                    <a:lnR>
                      <a:noFill/>
                    </a:lnR>
                    <a:lnT>
                      <a:noFill/>
                    </a:lnT>
                    <a:lnB>
                      <a:noFill/>
                    </a:lnB>
                  </a:tcPr>
                </a:tc>
                <a:tc>
                  <a:txBody>
                    <a:bodyPr/>
                    <a:lstStyle/>
                    <a:p>
                      <a:r>
                        <a:rPr lang="it-IT" sz="1600"/>
                        <a:t>Grandfils et al. (2019)</a:t>
                      </a:r>
                    </a:p>
                  </a:txBody>
                  <a:tcPr marL="50597" marR="50597" marT="25298" marB="25298" anchor="ctr">
                    <a:lnL>
                      <a:noFill/>
                    </a:lnL>
                    <a:lnR>
                      <a:noFill/>
                    </a:lnR>
                    <a:lnT>
                      <a:noFill/>
                    </a:lnT>
                    <a:lnB>
                      <a:noFill/>
                    </a:lnB>
                  </a:tcPr>
                </a:tc>
                <a:extLst>
                  <a:ext uri="{0D108BD9-81ED-4DB2-BD59-A6C34878D82A}">
                    <a16:rowId xmlns:a16="http://schemas.microsoft.com/office/drawing/2014/main" val="2814797633"/>
                  </a:ext>
                </a:extLst>
              </a:tr>
              <a:tr h="770703">
                <a:tc>
                  <a:txBody>
                    <a:bodyPr/>
                    <a:lstStyle/>
                    <a:p>
                      <a:r>
                        <a:rPr lang="it-IT" sz="1600" b="1"/>
                        <a:t>Micronutrient Deficiency</a:t>
                      </a:r>
                      <a:endParaRPr lang="it-IT" sz="1600"/>
                    </a:p>
                  </a:txBody>
                  <a:tcPr marL="50597" marR="50597" marT="25298" marB="25298" anchor="ctr">
                    <a:lnL>
                      <a:noFill/>
                    </a:lnL>
                    <a:lnR>
                      <a:noFill/>
                    </a:lnR>
                    <a:lnT>
                      <a:noFill/>
                    </a:lnT>
                    <a:lnB>
                      <a:noFill/>
                    </a:lnB>
                  </a:tcPr>
                </a:tc>
                <a:tc>
                  <a:txBody>
                    <a:bodyPr/>
                    <a:lstStyle/>
                    <a:p>
                      <a:r>
                        <a:rPr lang="en-US" sz="1600"/>
                        <a:t>High (iron, B12, folate, vit. D)</a:t>
                      </a:r>
                    </a:p>
                  </a:txBody>
                  <a:tcPr marL="50597" marR="50597" marT="25298" marB="25298" anchor="ctr">
                    <a:lnL>
                      <a:noFill/>
                    </a:lnL>
                    <a:lnR>
                      <a:noFill/>
                    </a:lnR>
                    <a:lnT>
                      <a:noFill/>
                    </a:lnT>
                    <a:lnB>
                      <a:noFill/>
                    </a:lnB>
                  </a:tcPr>
                </a:tc>
                <a:tc>
                  <a:txBody>
                    <a:bodyPr/>
                    <a:lstStyle/>
                    <a:p>
                      <a:r>
                        <a:rPr lang="en-US" sz="1600" dirty="0"/>
                        <a:t>Moderate (due to intake reduction and rapid weight loss)</a:t>
                      </a:r>
                    </a:p>
                  </a:txBody>
                  <a:tcPr marL="50597" marR="50597" marT="25298" marB="25298" anchor="ctr">
                    <a:lnL>
                      <a:noFill/>
                    </a:lnL>
                    <a:lnR>
                      <a:noFill/>
                    </a:lnR>
                    <a:lnT>
                      <a:noFill/>
                    </a:lnT>
                    <a:lnB>
                      <a:noFill/>
                    </a:lnB>
                  </a:tcPr>
                </a:tc>
                <a:tc>
                  <a:txBody>
                    <a:bodyPr/>
                    <a:lstStyle/>
                    <a:p>
                      <a:r>
                        <a:rPr lang="da-DK" sz="1600" dirty="0"/>
                        <a:t>Han et al. (2020), Joly et al. (2024), Snoek et al. (2021)</a:t>
                      </a:r>
                    </a:p>
                  </a:txBody>
                  <a:tcPr marL="50597" marR="50597" marT="25298" marB="25298" anchor="ctr">
                    <a:lnL>
                      <a:noFill/>
                    </a:lnL>
                    <a:lnR>
                      <a:noFill/>
                    </a:lnR>
                    <a:lnT>
                      <a:noFill/>
                    </a:lnT>
                    <a:lnB>
                      <a:noFill/>
                    </a:lnB>
                  </a:tcPr>
                </a:tc>
                <a:extLst>
                  <a:ext uri="{0D108BD9-81ED-4DB2-BD59-A6C34878D82A}">
                    <a16:rowId xmlns:a16="http://schemas.microsoft.com/office/drawing/2014/main" val="4284444342"/>
                  </a:ext>
                </a:extLst>
              </a:tr>
              <a:tr h="415925">
                <a:tc>
                  <a:txBody>
                    <a:bodyPr/>
                    <a:lstStyle/>
                    <a:p>
                      <a:r>
                        <a:rPr lang="it-IT" sz="1600" b="1"/>
                        <a:t>Maternal Anemia</a:t>
                      </a:r>
                      <a:endParaRPr lang="it-IT" sz="1600"/>
                    </a:p>
                  </a:txBody>
                  <a:tcPr marL="50597" marR="50597" marT="25298" marB="25298" anchor="ctr">
                    <a:lnL>
                      <a:noFill/>
                    </a:lnL>
                    <a:lnR>
                      <a:noFill/>
                    </a:lnR>
                    <a:lnT>
                      <a:noFill/>
                    </a:lnT>
                    <a:lnB>
                      <a:noFill/>
                    </a:lnB>
                  </a:tcPr>
                </a:tc>
                <a:tc>
                  <a:txBody>
                    <a:bodyPr/>
                    <a:lstStyle/>
                    <a:p>
                      <a:r>
                        <a:rPr lang="it-IT" sz="1600"/>
                        <a:t>More frequent</a:t>
                      </a:r>
                    </a:p>
                  </a:txBody>
                  <a:tcPr marL="50597" marR="50597" marT="25298" marB="25298" anchor="ctr">
                    <a:lnL>
                      <a:noFill/>
                    </a:lnL>
                    <a:lnR>
                      <a:noFill/>
                    </a:lnR>
                    <a:lnT>
                      <a:noFill/>
                    </a:lnT>
                    <a:lnB>
                      <a:noFill/>
                    </a:lnB>
                  </a:tcPr>
                </a:tc>
                <a:tc>
                  <a:txBody>
                    <a:bodyPr/>
                    <a:lstStyle/>
                    <a:p>
                      <a:r>
                        <a:rPr lang="it-IT" sz="1600"/>
                        <a:t>Less frequent, still present</a:t>
                      </a:r>
                    </a:p>
                  </a:txBody>
                  <a:tcPr marL="50597" marR="50597" marT="25298" marB="25298" anchor="ctr">
                    <a:lnL>
                      <a:noFill/>
                    </a:lnL>
                    <a:lnR>
                      <a:noFill/>
                    </a:lnR>
                    <a:lnT>
                      <a:noFill/>
                    </a:lnT>
                    <a:lnB>
                      <a:noFill/>
                    </a:lnB>
                  </a:tcPr>
                </a:tc>
                <a:tc>
                  <a:txBody>
                    <a:bodyPr/>
                    <a:lstStyle/>
                    <a:p>
                      <a:r>
                        <a:rPr lang="it-IT" sz="1600" dirty="0" err="1"/>
                        <a:t>Samarasinghe</a:t>
                      </a:r>
                      <a:r>
                        <a:rPr lang="it-IT" sz="1600" dirty="0"/>
                        <a:t> et al. (2024)</a:t>
                      </a:r>
                    </a:p>
                  </a:txBody>
                  <a:tcPr marL="50597" marR="50597" marT="25298" marB="25298" anchor="ctr">
                    <a:lnL>
                      <a:noFill/>
                    </a:lnL>
                    <a:lnR>
                      <a:noFill/>
                    </a:lnR>
                    <a:lnT>
                      <a:noFill/>
                    </a:lnT>
                    <a:lnB>
                      <a:noFill/>
                    </a:lnB>
                  </a:tcPr>
                </a:tc>
                <a:extLst>
                  <a:ext uri="{0D108BD9-81ED-4DB2-BD59-A6C34878D82A}">
                    <a16:rowId xmlns:a16="http://schemas.microsoft.com/office/drawing/2014/main" val="3574486810"/>
                  </a:ext>
                </a:extLst>
              </a:tr>
              <a:tr h="532622">
                <a:tc>
                  <a:txBody>
                    <a:bodyPr/>
                    <a:lstStyle/>
                    <a:p>
                      <a:r>
                        <a:rPr lang="it-IT" sz="1600" b="1"/>
                        <a:t>Vitamin D &amp; Bone Risk</a:t>
                      </a:r>
                      <a:endParaRPr lang="it-IT" sz="1600"/>
                    </a:p>
                  </a:txBody>
                  <a:tcPr marL="50597" marR="50597" marT="25298" marB="25298" anchor="ctr">
                    <a:lnL>
                      <a:noFill/>
                    </a:lnL>
                    <a:lnR>
                      <a:noFill/>
                    </a:lnR>
                    <a:lnT>
                      <a:noFill/>
                    </a:lnT>
                    <a:lnB>
                      <a:noFill/>
                    </a:lnB>
                  </a:tcPr>
                </a:tc>
                <a:tc>
                  <a:txBody>
                    <a:bodyPr/>
                    <a:lstStyle/>
                    <a:p>
                      <a:r>
                        <a:rPr lang="en-US" sz="1600"/>
                        <a:t>Increased (e.g., rickets, low fetal bone mass)</a:t>
                      </a:r>
                    </a:p>
                  </a:txBody>
                  <a:tcPr marL="50597" marR="50597" marT="25298" marB="25298" anchor="ctr">
                    <a:lnL>
                      <a:noFill/>
                    </a:lnL>
                    <a:lnR>
                      <a:noFill/>
                    </a:lnR>
                    <a:lnT>
                      <a:noFill/>
                    </a:lnT>
                    <a:lnB>
                      <a:noFill/>
                    </a:lnB>
                  </a:tcPr>
                </a:tc>
                <a:tc>
                  <a:txBody>
                    <a:bodyPr/>
                    <a:lstStyle/>
                    <a:p>
                      <a:r>
                        <a:rPr lang="en-US" sz="1600"/>
                        <a:t>Lower, but still requires monitoring</a:t>
                      </a:r>
                    </a:p>
                  </a:txBody>
                  <a:tcPr marL="50597" marR="50597" marT="25298" marB="25298" anchor="ctr">
                    <a:lnL>
                      <a:noFill/>
                    </a:lnL>
                    <a:lnR>
                      <a:noFill/>
                    </a:lnR>
                    <a:lnT>
                      <a:noFill/>
                    </a:lnT>
                    <a:lnB>
                      <a:noFill/>
                    </a:lnB>
                  </a:tcPr>
                </a:tc>
                <a:tc>
                  <a:txBody>
                    <a:bodyPr/>
                    <a:lstStyle/>
                    <a:p>
                      <a:r>
                        <a:rPr lang="it-IT" sz="1600" dirty="0" err="1"/>
                        <a:t>Snoek</a:t>
                      </a:r>
                      <a:r>
                        <a:rPr lang="it-IT" sz="1600" dirty="0"/>
                        <a:t> et al. (2021)</a:t>
                      </a:r>
                    </a:p>
                  </a:txBody>
                  <a:tcPr marL="50597" marR="50597" marT="25298" marB="25298" anchor="ctr">
                    <a:lnL>
                      <a:noFill/>
                    </a:lnL>
                    <a:lnR>
                      <a:noFill/>
                    </a:lnR>
                    <a:lnT>
                      <a:noFill/>
                    </a:lnT>
                    <a:lnB>
                      <a:noFill/>
                    </a:lnB>
                  </a:tcPr>
                </a:tc>
                <a:extLst>
                  <a:ext uri="{0D108BD9-81ED-4DB2-BD59-A6C34878D82A}">
                    <a16:rowId xmlns:a16="http://schemas.microsoft.com/office/drawing/2014/main" val="2170526416"/>
                  </a:ext>
                </a:extLst>
              </a:tr>
              <a:tr h="717162">
                <a:tc>
                  <a:txBody>
                    <a:bodyPr/>
                    <a:lstStyle/>
                    <a:p>
                      <a:r>
                        <a:rPr lang="it-IT" sz="1600" b="1"/>
                        <a:t>Supplementation Needs</a:t>
                      </a:r>
                      <a:endParaRPr lang="it-IT" sz="1600"/>
                    </a:p>
                  </a:txBody>
                  <a:tcPr marL="50597" marR="50597" marT="25298" marB="25298" anchor="ctr">
                    <a:lnL>
                      <a:noFill/>
                    </a:lnL>
                    <a:lnR>
                      <a:noFill/>
                    </a:lnR>
                    <a:lnT>
                      <a:noFill/>
                    </a:lnT>
                    <a:lnB>
                      <a:noFill/>
                    </a:lnB>
                  </a:tcPr>
                </a:tc>
                <a:tc>
                  <a:txBody>
                    <a:bodyPr/>
                    <a:lstStyle/>
                    <a:p>
                      <a:r>
                        <a:rPr lang="it-IT" sz="1600"/>
                        <a:t>Lifelong, intensive; standard prenatal vitamins insufficient</a:t>
                      </a:r>
                    </a:p>
                  </a:txBody>
                  <a:tcPr marL="50597" marR="50597" marT="25298" marB="25298" anchor="ctr">
                    <a:lnL>
                      <a:noFill/>
                    </a:lnL>
                    <a:lnR>
                      <a:noFill/>
                    </a:lnR>
                    <a:lnT>
                      <a:noFill/>
                    </a:lnT>
                    <a:lnB>
                      <a:noFill/>
                    </a:lnB>
                  </a:tcPr>
                </a:tc>
                <a:tc>
                  <a:txBody>
                    <a:bodyPr/>
                    <a:lstStyle/>
                    <a:p>
                      <a:r>
                        <a:rPr lang="it-IT" sz="1600"/>
                        <a:t>Required, less demanding</a:t>
                      </a:r>
                    </a:p>
                  </a:txBody>
                  <a:tcPr marL="50597" marR="50597" marT="25298" marB="25298" anchor="ctr">
                    <a:lnL>
                      <a:noFill/>
                    </a:lnL>
                    <a:lnR>
                      <a:noFill/>
                    </a:lnR>
                    <a:lnT>
                      <a:noFill/>
                    </a:lnT>
                    <a:lnB>
                      <a:noFill/>
                    </a:lnB>
                  </a:tcPr>
                </a:tc>
                <a:tc>
                  <a:txBody>
                    <a:bodyPr/>
                    <a:lstStyle/>
                    <a:p>
                      <a:r>
                        <a:rPr lang="da-DK" sz="1600" dirty="0"/>
                        <a:t>Thornton et al. (2021), Joly et al. (2024)</a:t>
                      </a:r>
                    </a:p>
                  </a:txBody>
                  <a:tcPr marL="50597" marR="50597" marT="25298" marB="25298" anchor="ctr">
                    <a:lnL>
                      <a:noFill/>
                    </a:lnL>
                    <a:lnR>
                      <a:noFill/>
                    </a:lnR>
                    <a:lnT>
                      <a:noFill/>
                    </a:lnT>
                    <a:lnB>
                      <a:noFill/>
                    </a:lnB>
                  </a:tcPr>
                </a:tc>
                <a:extLst>
                  <a:ext uri="{0D108BD9-81ED-4DB2-BD59-A6C34878D82A}">
                    <a16:rowId xmlns:a16="http://schemas.microsoft.com/office/drawing/2014/main" val="1415020320"/>
                  </a:ext>
                </a:extLst>
              </a:tr>
              <a:tr h="594281">
                <a:tc>
                  <a:txBody>
                    <a:bodyPr/>
                    <a:lstStyle/>
                    <a:p>
                      <a:r>
                        <a:rPr lang="it-IT" sz="1600" b="1"/>
                        <a:t>Pregnancy Suitability</a:t>
                      </a:r>
                      <a:endParaRPr lang="it-IT" sz="1600"/>
                    </a:p>
                  </a:txBody>
                  <a:tcPr marL="50597" marR="50597" marT="25298" marB="25298" anchor="ctr">
                    <a:lnL>
                      <a:noFill/>
                    </a:lnL>
                    <a:lnR>
                      <a:noFill/>
                    </a:lnR>
                    <a:lnT>
                      <a:noFill/>
                    </a:lnT>
                    <a:lnB>
                      <a:noFill/>
                    </a:lnB>
                  </a:tcPr>
                </a:tc>
                <a:tc>
                  <a:txBody>
                    <a:bodyPr/>
                    <a:lstStyle/>
                    <a:p>
                      <a:r>
                        <a:rPr lang="en-US" sz="1600"/>
                        <a:t>Effective but higher nutritional risk</a:t>
                      </a:r>
                    </a:p>
                  </a:txBody>
                  <a:tcPr marL="50597" marR="50597" marT="25298" marB="25298" anchor="ctr">
                    <a:lnL>
                      <a:noFill/>
                    </a:lnL>
                    <a:lnR>
                      <a:noFill/>
                    </a:lnR>
                    <a:lnT>
                      <a:noFill/>
                    </a:lnT>
                    <a:lnB>
                      <a:noFill/>
                    </a:lnB>
                  </a:tcPr>
                </a:tc>
                <a:tc>
                  <a:txBody>
                    <a:bodyPr/>
                    <a:lstStyle/>
                    <a:p>
                      <a:r>
                        <a:rPr lang="en-US" sz="1600"/>
                        <a:t>Safer micronutrient profile with proper follow-up</a:t>
                      </a:r>
                    </a:p>
                  </a:txBody>
                  <a:tcPr marL="50597" marR="50597" marT="25298" marB="25298" anchor="ctr">
                    <a:lnL>
                      <a:noFill/>
                    </a:lnL>
                    <a:lnR>
                      <a:noFill/>
                    </a:lnR>
                    <a:lnT>
                      <a:noFill/>
                    </a:lnT>
                    <a:lnB>
                      <a:noFill/>
                    </a:lnB>
                  </a:tcPr>
                </a:tc>
                <a:tc>
                  <a:txBody>
                    <a:bodyPr/>
                    <a:lstStyle/>
                    <a:p>
                      <a:r>
                        <a:rPr lang="da-DK" sz="1600" dirty="0"/>
                        <a:t>Joly et al. (2024), Han et al. (2020)</a:t>
                      </a:r>
                    </a:p>
                  </a:txBody>
                  <a:tcPr marL="50597" marR="50597" marT="25298" marB="25298" anchor="ctr">
                    <a:lnL>
                      <a:noFill/>
                    </a:lnL>
                    <a:lnR>
                      <a:noFill/>
                    </a:lnR>
                    <a:lnT>
                      <a:noFill/>
                    </a:lnT>
                    <a:lnB>
                      <a:noFill/>
                    </a:lnB>
                  </a:tcPr>
                </a:tc>
                <a:extLst>
                  <a:ext uri="{0D108BD9-81ED-4DB2-BD59-A6C34878D82A}">
                    <a16:rowId xmlns:a16="http://schemas.microsoft.com/office/drawing/2014/main" val="2144428223"/>
                  </a:ext>
                </a:extLst>
              </a:tr>
            </a:tbl>
          </a:graphicData>
        </a:graphic>
      </p:graphicFrame>
      <p:sp>
        <p:nvSpPr>
          <p:cNvPr id="3" name="CasellaDiTesto 2"/>
          <p:cNvSpPr txBox="1"/>
          <p:nvPr/>
        </p:nvSpPr>
        <p:spPr>
          <a:xfrm>
            <a:off x="740648" y="6267253"/>
            <a:ext cx="1395801" cy="307777"/>
          </a:xfrm>
          <a:prstGeom prst="rect">
            <a:avLst/>
          </a:prstGeom>
          <a:noFill/>
        </p:spPr>
        <p:txBody>
          <a:bodyPr wrap="square" rtlCol="0">
            <a:spAutoFit/>
          </a:bodyPr>
          <a:lstStyle/>
          <a:p>
            <a:r>
              <a:rPr lang="it-IT" sz="1400" i="1" dirty="0"/>
              <a:t>Author opinion</a:t>
            </a:r>
          </a:p>
        </p:txBody>
      </p:sp>
    </p:spTree>
    <p:extLst>
      <p:ext uri="{BB962C8B-B14F-4D97-AF65-F5344CB8AC3E}">
        <p14:creationId xmlns:p14="http://schemas.microsoft.com/office/powerpoint/2010/main" val="385721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CA8CEB1E-ABB2-ED90-2537-ECBA858CC73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1309" y="1035050"/>
            <a:ext cx="12176738" cy="4645025"/>
          </a:xfrm>
          <a:prstGeom prst="rect">
            <a:avLst/>
          </a:prstGeom>
        </p:spPr>
      </p:pic>
      <p:sp>
        <p:nvSpPr>
          <p:cNvPr id="55" name="Rettangolo 54">
            <a:extLst>
              <a:ext uri="{FF2B5EF4-FFF2-40B4-BE49-F238E27FC236}">
                <a16:creationId xmlns:a16="http://schemas.microsoft.com/office/drawing/2014/main" id="{94FCCA1D-3618-8096-FBF6-A3E52857A937}"/>
              </a:ext>
            </a:extLst>
          </p:cNvPr>
          <p:cNvSpPr/>
          <p:nvPr/>
        </p:nvSpPr>
        <p:spPr>
          <a:xfrm>
            <a:off x="3705112" y="1184667"/>
            <a:ext cx="4832828" cy="4374736"/>
          </a:xfrm>
          <a:prstGeom prst="rect">
            <a:avLst/>
          </a:prstGeom>
          <a:solidFill>
            <a:schemeClr val="bg1">
              <a:alpha val="61000"/>
            </a:schemeClr>
          </a:solidFill>
          <a:ln w="19050">
            <a:solidFill>
              <a:srgbClr val="BC2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rgbClr val="E7E6E6">
                    <a:lumMod val="25000"/>
                  </a:srgbClr>
                </a:solidFill>
              </a:rPr>
              <a:t>RYGB is more effective for metabolic control but carries higher nutritional risks.</a:t>
            </a:r>
          </a:p>
          <a:p>
            <a:pPr lvl="0" algn="ctr">
              <a:defRPr/>
            </a:pPr>
            <a:r>
              <a:rPr lang="en-US" sz="2000" dirty="0">
                <a:solidFill>
                  <a:srgbClr val="E7E6E6">
                    <a:lumMod val="25000"/>
                  </a:srgbClr>
                </a:solidFill>
              </a:rPr>
              <a:t>SG provides a safer nutrient profile for pregnancy with slightly lower metabolic benefits.</a:t>
            </a:r>
          </a:p>
          <a:p>
            <a:pPr lvl="0" algn="ctr">
              <a:defRPr/>
            </a:pPr>
            <a:endParaRPr lang="en-US" sz="2000" dirty="0">
              <a:solidFill>
                <a:srgbClr val="E7E6E6">
                  <a:lumMod val="25000"/>
                </a:srgbClr>
              </a:solidFill>
            </a:endParaRPr>
          </a:p>
          <a:p>
            <a:pPr lvl="0" algn="ctr">
              <a:defRPr/>
            </a:pPr>
            <a:r>
              <a:rPr lang="en-US" sz="2000" dirty="0">
                <a:solidFill>
                  <a:srgbClr val="E7E6E6">
                    <a:lumMod val="25000"/>
                  </a:srgbClr>
                </a:solidFill>
              </a:rPr>
              <a:t>SG may be the better choice for women planning pregnancy or unable to maintain strict supplement regimens.</a:t>
            </a:r>
          </a:p>
          <a:p>
            <a:pPr lvl="0" algn="ctr">
              <a:defRPr/>
            </a:pPr>
            <a:endParaRPr lang="en-US" sz="2000" dirty="0">
              <a:solidFill>
                <a:srgbClr val="E7E6E6">
                  <a:lumMod val="25000"/>
                </a:srgbClr>
              </a:solidFill>
            </a:endParaRPr>
          </a:p>
          <a:p>
            <a:pPr lvl="0" algn="ctr">
              <a:defRPr/>
            </a:pPr>
            <a:r>
              <a:rPr lang="en-US" sz="2000" dirty="0">
                <a:solidFill>
                  <a:srgbClr val="E7E6E6">
                    <a:lumMod val="25000"/>
                  </a:srgbClr>
                </a:solidFill>
              </a:rPr>
              <a:t>Nutritional monitoring is essential in both procedures.</a:t>
            </a:r>
            <a:endParaRPr kumimoji="0" lang="en-US"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5" name="Rettangolo 4">
            <a:extLst>
              <a:ext uri="{FF2B5EF4-FFF2-40B4-BE49-F238E27FC236}">
                <a16:creationId xmlns:a16="http://schemas.microsoft.com/office/drawing/2014/main" id="{3958B8AC-C9E1-8DAB-3944-1FC4DD974551}"/>
              </a:ext>
            </a:extLst>
          </p:cNvPr>
          <p:cNvSpPr>
            <a:spLocks noChangeArrowheads="1"/>
          </p:cNvSpPr>
          <p:nvPr/>
        </p:nvSpPr>
        <p:spPr bwMode="auto">
          <a:xfrm>
            <a:off x="1093074" y="283305"/>
            <a:ext cx="11098926" cy="646331"/>
          </a:xfrm>
          <a:prstGeom prst="rect">
            <a:avLst/>
          </a:prstGeom>
          <a:noFill/>
          <a:ln w="9525">
            <a:noFill/>
            <a:miter lim="800000"/>
            <a:headEnd/>
            <a:tailEnd/>
          </a:ln>
        </p:spPr>
        <p:txBody>
          <a:bodyPr wrap="square" lIns="216000" rIns="28800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altLang="it-IT" sz="36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Metabolic Benefits – RYGB vs SG</a:t>
            </a:r>
          </a:p>
        </p:txBody>
      </p:sp>
      <p:sp>
        <p:nvSpPr>
          <p:cNvPr id="4" name="Rettangolo 3">
            <a:extLst>
              <a:ext uri="{FF2B5EF4-FFF2-40B4-BE49-F238E27FC236}">
                <a16:creationId xmlns:a16="http://schemas.microsoft.com/office/drawing/2014/main" id="{6A56308E-DDB4-4F58-F054-7CDE174EDE53}"/>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ttangolo 6">
            <a:extLst>
              <a:ext uri="{FF2B5EF4-FFF2-40B4-BE49-F238E27FC236}">
                <a16:creationId xmlns:a16="http://schemas.microsoft.com/office/drawing/2014/main" id="{88D266AA-E262-11C8-34B4-15DD9A347BB8}"/>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ttangolo 2"/>
          <p:cNvSpPr/>
          <p:nvPr/>
        </p:nvSpPr>
        <p:spPr>
          <a:xfrm>
            <a:off x="2105247" y="5831236"/>
            <a:ext cx="9880565" cy="830997"/>
          </a:xfrm>
          <a:prstGeom prst="rect">
            <a:avLst/>
          </a:prstGeom>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a:t>
            </a:r>
            <a:r>
              <a:rPr kumimoji="0" lang="en-US" altLang="it-IT" sz="16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Maffazioli</a:t>
            </a:r>
            <a:r>
              <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G.D.; Stanford, F.C.; </a:t>
            </a:r>
            <a:r>
              <a:rPr kumimoji="0" lang="en-US" altLang="it-IT" sz="16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Campoverde</a:t>
            </a:r>
            <a:r>
              <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Reyes, K.J.; Stanley, T.L.; </a:t>
            </a:r>
            <a:r>
              <a:rPr kumimoji="0" lang="en-US" altLang="it-IT" sz="16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Singhal</a:t>
            </a:r>
            <a:r>
              <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V.; Corey, K.E.; Pratt, J.S.; </a:t>
            </a:r>
            <a:r>
              <a:rPr kumimoji="0" lang="en-US" altLang="it-IT" sz="16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Bredella</a:t>
            </a:r>
            <a:r>
              <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M.A.; </a:t>
            </a:r>
            <a:r>
              <a:rPr kumimoji="0" lang="en-US" altLang="it-IT" sz="16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Misra</a:t>
            </a:r>
            <a:r>
              <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M. Comparing Outcomes of Two Types of Bariatric Surgery in an Adolescent Obese Population: Roux-</a:t>
            </a:r>
            <a:r>
              <a:rPr kumimoji="0" lang="en-US" altLang="it-IT" sz="16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en</a:t>
            </a:r>
            <a:r>
              <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-Y Gastric Bypass vs.</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Sleeve Gastrectomy. Front. </a:t>
            </a:r>
            <a:r>
              <a:rPr kumimoji="0" lang="en-US" altLang="it-IT" sz="1600" b="0" i="1"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Pediatr</a:t>
            </a:r>
            <a:r>
              <a:rPr kumimoji="0" lang="en-US" altLang="it-IT" sz="16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2016, 4, 78.</a:t>
            </a:r>
          </a:p>
        </p:txBody>
      </p:sp>
      <p:pic>
        <p:nvPicPr>
          <p:cNvPr id="6" name="Immagine 5"/>
          <p:cNvPicPr>
            <a:picLocks noChangeAspect="1"/>
          </p:cNvPicPr>
          <p:nvPr/>
        </p:nvPicPr>
        <p:blipFill>
          <a:blip r:embed="rId4"/>
          <a:stretch>
            <a:fillRect/>
          </a:stretch>
        </p:blipFill>
        <p:spPr>
          <a:xfrm>
            <a:off x="133555" y="1662888"/>
            <a:ext cx="3333750" cy="3638550"/>
          </a:xfrm>
          <a:prstGeom prst="rect">
            <a:avLst/>
          </a:prstGeom>
        </p:spPr>
      </p:pic>
      <p:pic>
        <p:nvPicPr>
          <p:cNvPr id="14" name="Picture 2" descr="Laparoscopic Sleeve Gastrectomy | Roux-en-Y Gastric Byp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6121" y="1594885"/>
            <a:ext cx="3439762" cy="375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45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65BB9-CA96-7770-C247-0AC6B684F011}"/>
            </a:ext>
          </a:extLst>
        </p:cNvPr>
        <p:cNvGrpSpPr/>
        <p:nvPr/>
      </p:nvGrpSpPr>
      <p:grpSpPr>
        <a:xfrm>
          <a:off x="0" y="0"/>
          <a:ext cx="0" cy="0"/>
          <a:chOff x="0" y="0"/>
          <a:chExt cx="0" cy="0"/>
        </a:xfrm>
      </p:grpSpPr>
      <p:pic>
        <p:nvPicPr>
          <p:cNvPr id="18" name="Immagine 17" descr="Immagine che contiene persona&#10;&#10;Descrizione generata automaticamente">
            <a:extLst>
              <a:ext uri="{FF2B5EF4-FFF2-40B4-BE49-F238E27FC236}">
                <a16:creationId xmlns:a16="http://schemas.microsoft.com/office/drawing/2014/main" id="{53174B82-0FC0-9671-170F-C483CB97A2D3}"/>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13341" t="22117" r="13325" b="35922"/>
          <a:stretch/>
        </p:blipFill>
        <p:spPr>
          <a:xfrm flipH="1">
            <a:off x="16570" y="1126800"/>
            <a:ext cx="12176738" cy="4645025"/>
          </a:xfrm>
          <a:prstGeom prst="rect">
            <a:avLst/>
          </a:prstGeom>
        </p:spPr>
      </p:pic>
      <p:sp>
        <p:nvSpPr>
          <p:cNvPr id="5" name="Rettangolo 4">
            <a:extLst>
              <a:ext uri="{FF2B5EF4-FFF2-40B4-BE49-F238E27FC236}">
                <a16:creationId xmlns:a16="http://schemas.microsoft.com/office/drawing/2014/main" id="{D3E57E5B-331C-90F6-B31B-94C6B9AB5647}"/>
              </a:ext>
            </a:extLst>
          </p:cNvPr>
          <p:cNvSpPr>
            <a:spLocks noChangeArrowheads="1"/>
          </p:cNvSpPr>
          <p:nvPr/>
        </p:nvSpPr>
        <p:spPr bwMode="auto">
          <a:xfrm>
            <a:off x="1093074" y="283305"/>
            <a:ext cx="11098926" cy="646331"/>
          </a:xfrm>
          <a:prstGeom prst="rect">
            <a:avLst/>
          </a:prstGeom>
          <a:noFill/>
          <a:ln w="9525">
            <a:noFill/>
            <a:miter lim="800000"/>
            <a:headEnd/>
            <a:tailEnd/>
          </a:ln>
        </p:spPr>
        <p:txBody>
          <a:bodyPr wrap="square" lIns="216000" rIns="28800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altLang="it-IT" sz="36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Metabolic Benefits – </a:t>
            </a:r>
            <a:r>
              <a:rPr lang="en-US" altLang="it-IT" sz="3600" dirty="0">
                <a:solidFill>
                  <a:srgbClr val="633075"/>
                </a:solidFill>
                <a:latin typeface="Arial Narrow" pitchFamily="34" charset="0"/>
                <a:cs typeface="Helvetica" pitchFamily="34" charset="0"/>
              </a:rPr>
              <a:t>Transit Bipartition</a:t>
            </a:r>
            <a:endParaRPr kumimoji="0" lang="en-US" altLang="it-IT" sz="36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sp>
        <p:nvSpPr>
          <p:cNvPr id="4" name="Rettangolo 3">
            <a:extLst>
              <a:ext uri="{FF2B5EF4-FFF2-40B4-BE49-F238E27FC236}">
                <a16:creationId xmlns:a16="http://schemas.microsoft.com/office/drawing/2014/main" id="{2CD62716-1671-5F0E-3A57-AC44ADA7E654}"/>
              </a:ext>
            </a:extLst>
          </p:cNvPr>
          <p:cNvSpPr/>
          <p:nvPr/>
        </p:nvSpPr>
        <p:spPr>
          <a:xfrm>
            <a:off x="0" y="103505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ttangolo 6">
            <a:extLst>
              <a:ext uri="{FF2B5EF4-FFF2-40B4-BE49-F238E27FC236}">
                <a16:creationId xmlns:a16="http://schemas.microsoft.com/office/drawing/2014/main" id="{BD47C218-05C9-F15A-87B4-CB5F7CFA550F}"/>
              </a:ext>
            </a:extLst>
          </p:cNvPr>
          <p:cNvSpPr/>
          <p:nvPr/>
        </p:nvSpPr>
        <p:spPr>
          <a:xfrm>
            <a:off x="0" y="5623200"/>
            <a:ext cx="12209879" cy="108000"/>
          </a:xfrm>
          <a:prstGeom prst="rect">
            <a:avLst/>
          </a:prstGeom>
          <a:solidFill>
            <a:srgbClr val="BC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Immagine 1">
            <a:extLst>
              <a:ext uri="{FF2B5EF4-FFF2-40B4-BE49-F238E27FC236}">
                <a16:creationId xmlns:a16="http://schemas.microsoft.com/office/drawing/2014/main" id="{1CD449C7-4489-1D2D-78FD-A593C5DEE857}"/>
              </a:ext>
            </a:extLst>
          </p:cNvPr>
          <p:cNvPicPr>
            <a:picLocks noChangeAspect="1"/>
          </p:cNvPicPr>
          <p:nvPr/>
        </p:nvPicPr>
        <p:blipFill>
          <a:blip r:embed="rId4"/>
          <a:srcRect l="2869" r="49173" b="3031"/>
          <a:stretch/>
        </p:blipFill>
        <p:spPr>
          <a:xfrm>
            <a:off x="16570" y="1144938"/>
            <a:ext cx="2970470" cy="4496285"/>
          </a:xfrm>
          <a:prstGeom prst="rect">
            <a:avLst/>
          </a:prstGeom>
        </p:spPr>
      </p:pic>
      <p:pic>
        <p:nvPicPr>
          <p:cNvPr id="8" name="Immagine 7">
            <a:extLst>
              <a:ext uri="{FF2B5EF4-FFF2-40B4-BE49-F238E27FC236}">
                <a16:creationId xmlns:a16="http://schemas.microsoft.com/office/drawing/2014/main" id="{478FD8AA-DC24-F03F-02B4-1508E6DE1AB4}"/>
              </a:ext>
            </a:extLst>
          </p:cNvPr>
          <p:cNvPicPr>
            <a:picLocks noChangeAspect="1"/>
          </p:cNvPicPr>
          <p:nvPr/>
        </p:nvPicPr>
        <p:blipFill>
          <a:blip r:embed="rId4"/>
          <a:srcRect l="53264" t="26565" r="1931" b="18239"/>
          <a:stretch/>
        </p:blipFill>
        <p:spPr>
          <a:xfrm>
            <a:off x="3553591" y="2006381"/>
            <a:ext cx="3129247" cy="2885861"/>
          </a:xfrm>
          <a:prstGeom prst="rect">
            <a:avLst/>
          </a:prstGeom>
        </p:spPr>
      </p:pic>
      <p:pic>
        <p:nvPicPr>
          <p:cNvPr id="10" name="Immagine 9">
            <a:extLst>
              <a:ext uri="{FF2B5EF4-FFF2-40B4-BE49-F238E27FC236}">
                <a16:creationId xmlns:a16="http://schemas.microsoft.com/office/drawing/2014/main" id="{1A162581-1437-C697-4456-5AB8CAA2150F}"/>
              </a:ext>
            </a:extLst>
          </p:cNvPr>
          <p:cNvPicPr>
            <a:picLocks noChangeAspect="1"/>
          </p:cNvPicPr>
          <p:nvPr/>
        </p:nvPicPr>
        <p:blipFill>
          <a:blip r:embed="rId5"/>
          <a:stretch>
            <a:fillRect/>
          </a:stretch>
        </p:blipFill>
        <p:spPr>
          <a:xfrm>
            <a:off x="7249390" y="1986069"/>
            <a:ext cx="4942610" cy="2885861"/>
          </a:xfrm>
          <a:prstGeom prst="rect">
            <a:avLst/>
          </a:prstGeom>
        </p:spPr>
      </p:pic>
    </p:spTree>
    <p:extLst>
      <p:ext uri="{BB962C8B-B14F-4D97-AF65-F5344CB8AC3E}">
        <p14:creationId xmlns:p14="http://schemas.microsoft.com/office/powerpoint/2010/main" val="1947552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6679C59F-892D-18C2-6BB0-7413BD80E662}"/>
              </a:ext>
            </a:extLst>
          </p:cNvPr>
          <p:cNvGrpSpPr/>
          <p:nvPr/>
        </p:nvGrpSpPr>
        <p:grpSpPr>
          <a:xfrm>
            <a:off x="0" y="1052263"/>
            <a:ext cx="3628103" cy="4681538"/>
            <a:chOff x="0" y="1052513"/>
            <a:chExt cx="3628103" cy="4681538"/>
          </a:xfrm>
        </p:grpSpPr>
        <p:sp>
          <p:nvSpPr>
            <p:cNvPr id="25" name="Rettangolo 24">
              <a:extLst>
                <a:ext uri="{FF2B5EF4-FFF2-40B4-BE49-F238E27FC236}">
                  <a16:creationId xmlns:a16="http://schemas.microsoft.com/office/drawing/2014/main" id="{F666C3D8-0063-8CF2-9A54-31B46DF76ED2}"/>
                </a:ext>
              </a:extLst>
            </p:cNvPr>
            <p:cNvSpPr/>
            <p:nvPr/>
          </p:nvSpPr>
          <p:spPr>
            <a:xfrm>
              <a:off x="0" y="1052513"/>
              <a:ext cx="3628103" cy="4681538"/>
            </a:xfrm>
            <a:prstGeom prst="rect">
              <a:avLst/>
            </a:prstGeom>
            <a:solidFill>
              <a:srgbClr val="13909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ctr" anchorCtr="0"/>
            <a:lstStyle/>
            <a:p>
              <a:pPr algn="ctr">
                <a:defRPr/>
              </a:pPr>
              <a:r>
                <a:rPr lang="it-IT" sz="3200" dirty="0" err="1">
                  <a:latin typeface="Arial Narrow" panose="020B0606020202030204" pitchFamily="34" charset="0"/>
                </a:rPr>
                <a:t>Dimension</a:t>
              </a:r>
              <a:endParaRPr lang="it-IT" sz="3200" dirty="0">
                <a:latin typeface="Arial Narrow" panose="020B0606020202030204" pitchFamily="34" charset="0"/>
              </a:endParaRPr>
            </a:p>
            <a:p>
              <a:pPr algn="ctr">
                <a:defRPr/>
              </a:pPr>
              <a:r>
                <a:rPr lang="it-IT" sz="3200" dirty="0">
                  <a:latin typeface="Arial Narrow" panose="020B0606020202030204" pitchFamily="34" charset="0"/>
                </a:rPr>
                <a:t>of </a:t>
              </a:r>
              <a:r>
                <a:rPr lang="it-IT" sz="3200" dirty="0" err="1">
                  <a:latin typeface="Arial Narrow" panose="020B0606020202030204" pitchFamily="34" charset="0"/>
                </a:rPr>
                <a:t>problem</a:t>
              </a:r>
              <a:endParaRPr lang="it-IT" sz="3200" dirty="0">
                <a:latin typeface="Arial Narrow" panose="020B0606020202030204" pitchFamily="34" charset="0"/>
              </a:endParaRPr>
            </a:p>
          </p:txBody>
        </p:sp>
        <p:pic>
          <p:nvPicPr>
            <p:cNvPr id="9" name="Elemento grafico 8" descr="Ricerca cartelle con riempimento a tinta unita">
              <a:extLst>
                <a:ext uri="{FF2B5EF4-FFF2-40B4-BE49-F238E27FC236}">
                  <a16:creationId xmlns:a16="http://schemas.microsoft.com/office/drawing/2014/main" id="{7176D6FC-CADF-CCFF-34F8-45DB019585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50341" y="2015989"/>
              <a:ext cx="1329877" cy="1329877"/>
            </a:xfrm>
            <a:prstGeom prst="rect">
              <a:avLst/>
            </a:prstGeom>
          </p:spPr>
        </p:pic>
      </p:grpSp>
      <p:sp>
        <p:nvSpPr>
          <p:cNvPr id="22" name="Rettangolo 21">
            <a:extLst>
              <a:ext uri="{FF2B5EF4-FFF2-40B4-BE49-F238E27FC236}">
                <a16:creationId xmlns:a16="http://schemas.microsoft.com/office/drawing/2014/main" id="{4C7F6492-5E74-D832-C602-C82283CE25C3}"/>
              </a:ext>
            </a:extLst>
          </p:cNvPr>
          <p:cNvSpPr/>
          <p:nvPr/>
        </p:nvSpPr>
        <p:spPr>
          <a:xfrm>
            <a:off x="3706012" y="1052263"/>
            <a:ext cx="8485987" cy="2730610"/>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508C95BE-403E-FBD9-932C-CAC6D394F856}"/>
              </a:ext>
            </a:extLst>
          </p:cNvPr>
          <p:cNvSpPr/>
          <p:nvPr/>
        </p:nvSpPr>
        <p:spPr>
          <a:xfrm>
            <a:off x="3706012" y="3901440"/>
            <a:ext cx="8485987" cy="1829993"/>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3" name="Rettangolo 32">
            <a:extLst>
              <a:ext uri="{FF2B5EF4-FFF2-40B4-BE49-F238E27FC236}">
                <a16:creationId xmlns:a16="http://schemas.microsoft.com/office/drawing/2014/main" id="{67447664-19DC-5244-A08D-47F6F105ACF7}"/>
              </a:ext>
            </a:extLst>
          </p:cNvPr>
          <p:cNvSpPr/>
          <p:nvPr/>
        </p:nvSpPr>
        <p:spPr>
          <a:xfrm>
            <a:off x="3881802" y="1253244"/>
            <a:ext cx="8134406" cy="2333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EEF17B"/>
                </a:solidFill>
              </a:rPr>
              <a:t>Obesity is a complicated, chronic condition that has a major impact on reproductive health,</a:t>
            </a:r>
            <a:r>
              <a:rPr lang="en-US" sz="2200" dirty="0">
                <a:solidFill>
                  <a:schemeClr val="bg1"/>
                </a:solidFill>
              </a:rPr>
              <a:t> leading to infertility, anovulation, and poor pregnancy outcomes.</a:t>
            </a:r>
          </a:p>
          <a:p>
            <a:r>
              <a:rPr lang="it-IT" sz="2200" dirty="0" err="1">
                <a:solidFill>
                  <a:schemeClr val="bg1"/>
                </a:solidFill>
              </a:rPr>
              <a:t>It</a:t>
            </a:r>
            <a:r>
              <a:rPr lang="it-IT" sz="2200" dirty="0">
                <a:solidFill>
                  <a:schemeClr val="bg1"/>
                </a:solidFill>
              </a:rPr>
              <a:t> </a:t>
            </a:r>
            <a:r>
              <a:rPr lang="it-IT" sz="2200" dirty="0" err="1">
                <a:solidFill>
                  <a:schemeClr val="bg1"/>
                </a:solidFill>
              </a:rPr>
              <a:t>alters</a:t>
            </a:r>
            <a:r>
              <a:rPr lang="it-IT" sz="2200" dirty="0">
                <a:solidFill>
                  <a:schemeClr val="bg1"/>
                </a:solidFill>
              </a:rPr>
              <a:t> the </a:t>
            </a:r>
            <a:r>
              <a:rPr lang="it-IT" sz="2200" dirty="0" err="1">
                <a:solidFill>
                  <a:schemeClr val="bg1"/>
                </a:solidFill>
              </a:rPr>
              <a:t>hypothalamic</a:t>
            </a:r>
            <a:r>
              <a:rPr lang="it-IT" sz="2200" dirty="0">
                <a:solidFill>
                  <a:schemeClr val="bg1"/>
                </a:solidFill>
              </a:rPr>
              <a:t>–</a:t>
            </a:r>
            <a:r>
              <a:rPr lang="it-IT" sz="2200" dirty="0" err="1">
                <a:solidFill>
                  <a:schemeClr val="bg1"/>
                </a:solidFill>
              </a:rPr>
              <a:t>pituitary</a:t>
            </a:r>
            <a:r>
              <a:rPr lang="it-IT" sz="2200" dirty="0">
                <a:solidFill>
                  <a:schemeClr val="bg1"/>
                </a:solidFill>
              </a:rPr>
              <a:t>–</a:t>
            </a:r>
            <a:r>
              <a:rPr lang="it-IT" sz="2200" dirty="0" err="1">
                <a:solidFill>
                  <a:schemeClr val="bg1"/>
                </a:solidFill>
              </a:rPr>
              <a:t>ovarian</a:t>
            </a:r>
            <a:r>
              <a:rPr lang="it-IT" sz="2200" dirty="0">
                <a:solidFill>
                  <a:schemeClr val="bg1"/>
                </a:solidFill>
              </a:rPr>
              <a:t> (HPO) </a:t>
            </a:r>
            <a:r>
              <a:rPr lang="it-IT" sz="2200" dirty="0" err="1">
                <a:solidFill>
                  <a:schemeClr val="bg1"/>
                </a:solidFill>
              </a:rPr>
              <a:t>axis</a:t>
            </a:r>
            <a:r>
              <a:rPr lang="it-IT" sz="2200" dirty="0">
                <a:solidFill>
                  <a:schemeClr val="bg1"/>
                </a:solidFill>
              </a:rPr>
              <a:t>, </a:t>
            </a:r>
            <a:r>
              <a:rPr lang="it-IT" sz="2200" dirty="0" err="1">
                <a:solidFill>
                  <a:schemeClr val="bg1"/>
                </a:solidFill>
              </a:rPr>
              <a:t>promotes</a:t>
            </a:r>
            <a:r>
              <a:rPr lang="it-IT" sz="2200" dirty="0">
                <a:solidFill>
                  <a:schemeClr val="bg1"/>
                </a:solidFill>
              </a:rPr>
              <a:t> </a:t>
            </a:r>
            <a:r>
              <a:rPr lang="it-IT" sz="2200" dirty="0" err="1">
                <a:solidFill>
                  <a:schemeClr val="bg1"/>
                </a:solidFill>
              </a:rPr>
              <a:t>insulin</a:t>
            </a:r>
            <a:r>
              <a:rPr lang="it-IT" sz="2200" dirty="0">
                <a:solidFill>
                  <a:schemeClr val="bg1"/>
                </a:solidFill>
              </a:rPr>
              <a:t> </a:t>
            </a:r>
            <a:r>
              <a:rPr lang="it-IT" sz="2200" dirty="0" err="1">
                <a:solidFill>
                  <a:schemeClr val="bg1"/>
                </a:solidFill>
              </a:rPr>
              <a:t>resistance</a:t>
            </a:r>
            <a:r>
              <a:rPr lang="it-IT" sz="2200" dirty="0">
                <a:solidFill>
                  <a:schemeClr val="bg1"/>
                </a:solidFill>
              </a:rPr>
              <a:t>, and </a:t>
            </a:r>
            <a:r>
              <a:rPr lang="it-IT" sz="2200" dirty="0" err="1">
                <a:solidFill>
                  <a:schemeClr val="bg1"/>
                </a:solidFill>
              </a:rPr>
              <a:t>causes</a:t>
            </a:r>
            <a:r>
              <a:rPr lang="it-IT" sz="2200" dirty="0">
                <a:solidFill>
                  <a:schemeClr val="bg1"/>
                </a:solidFill>
              </a:rPr>
              <a:t> </a:t>
            </a:r>
            <a:r>
              <a:rPr lang="it-IT" sz="2200" dirty="0" err="1">
                <a:solidFill>
                  <a:schemeClr val="bg1"/>
                </a:solidFill>
              </a:rPr>
              <a:t>persistent</a:t>
            </a:r>
            <a:r>
              <a:rPr lang="it-IT" sz="2200" dirty="0">
                <a:solidFill>
                  <a:schemeClr val="bg1"/>
                </a:solidFill>
              </a:rPr>
              <a:t> </a:t>
            </a:r>
            <a:r>
              <a:rPr lang="it-IT" sz="2200" dirty="0" err="1">
                <a:solidFill>
                  <a:schemeClr val="bg1"/>
                </a:solidFill>
              </a:rPr>
              <a:t>low</a:t>
            </a:r>
            <a:r>
              <a:rPr lang="it-IT" sz="2200" dirty="0">
                <a:solidFill>
                  <a:schemeClr val="bg1"/>
                </a:solidFill>
              </a:rPr>
              <a:t>-grade </a:t>
            </a:r>
            <a:r>
              <a:rPr lang="it-IT" sz="2200" dirty="0" err="1">
                <a:solidFill>
                  <a:schemeClr val="bg1"/>
                </a:solidFill>
              </a:rPr>
              <a:t>inflammation</a:t>
            </a:r>
            <a:r>
              <a:rPr lang="it-IT" sz="2200" dirty="0">
                <a:solidFill>
                  <a:schemeClr val="bg1"/>
                </a:solidFill>
              </a:rPr>
              <a:t>, </a:t>
            </a:r>
            <a:r>
              <a:rPr lang="it-IT" sz="2200" dirty="0" err="1">
                <a:solidFill>
                  <a:schemeClr val="bg1"/>
                </a:solidFill>
              </a:rPr>
              <a:t>all</a:t>
            </a:r>
            <a:r>
              <a:rPr lang="it-IT" sz="2200" dirty="0">
                <a:solidFill>
                  <a:schemeClr val="bg1"/>
                </a:solidFill>
              </a:rPr>
              <a:t> of </a:t>
            </a:r>
            <a:r>
              <a:rPr lang="it-IT" sz="2200" dirty="0" err="1">
                <a:solidFill>
                  <a:schemeClr val="bg1"/>
                </a:solidFill>
              </a:rPr>
              <a:t>which</a:t>
            </a:r>
            <a:r>
              <a:rPr lang="it-IT" sz="2200" dirty="0">
                <a:solidFill>
                  <a:schemeClr val="bg1"/>
                </a:solidFill>
              </a:rPr>
              <a:t> </a:t>
            </a:r>
            <a:r>
              <a:rPr lang="it-IT" sz="2200" dirty="0" err="1">
                <a:solidFill>
                  <a:schemeClr val="bg1"/>
                </a:solidFill>
              </a:rPr>
              <a:t>result</a:t>
            </a:r>
            <a:r>
              <a:rPr lang="it-IT" sz="2200" dirty="0">
                <a:solidFill>
                  <a:schemeClr val="bg1"/>
                </a:solidFill>
              </a:rPr>
              <a:t> in </a:t>
            </a:r>
            <a:r>
              <a:rPr lang="it-IT" sz="2200" dirty="0" err="1">
                <a:solidFill>
                  <a:schemeClr val="bg1"/>
                </a:solidFill>
              </a:rPr>
              <a:t>hormonal</a:t>
            </a:r>
            <a:r>
              <a:rPr lang="it-IT" sz="2200" dirty="0">
                <a:solidFill>
                  <a:schemeClr val="bg1"/>
                </a:solidFill>
              </a:rPr>
              <a:t> </a:t>
            </a:r>
            <a:r>
              <a:rPr lang="it-IT" sz="2200" dirty="0" err="1">
                <a:solidFill>
                  <a:schemeClr val="bg1"/>
                </a:solidFill>
              </a:rPr>
              <a:t>abnormalities</a:t>
            </a:r>
            <a:r>
              <a:rPr lang="it-IT" sz="2200" dirty="0">
                <a:solidFill>
                  <a:schemeClr val="bg1"/>
                </a:solidFill>
              </a:rPr>
              <a:t> </a:t>
            </a:r>
            <a:r>
              <a:rPr lang="it-IT" sz="2200" dirty="0" err="1">
                <a:solidFill>
                  <a:schemeClr val="bg1"/>
                </a:solidFill>
              </a:rPr>
              <a:t>that</a:t>
            </a:r>
            <a:r>
              <a:rPr lang="it-IT" sz="2200" dirty="0">
                <a:solidFill>
                  <a:schemeClr val="bg1"/>
                </a:solidFill>
              </a:rPr>
              <a:t> compromise </a:t>
            </a:r>
            <a:r>
              <a:rPr lang="it-IT" sz="2200" dirty="0" err="1">
                <a:solidFill>
                  <a:schemeClr val="bg1"/>
                </a:solidFill>
              </a:rPr>
              <a:t>normal</a:t>
            </a:r>
            <a:r>
              <a:rPr lang="it-IT" sz="2200" dirty="0">
                <a:solidFill>
                  <a:schemeClr val="bg1"/>
                </a:solidFill>
              </a:rPr>
              <a:t> </a:t>
            </a:r>
            <a:r>
              <a:rPr lang="it-IT" sz="2200" dirty="0" err="1">
                <a:solidFill>
                  <a:schemeClr val="bg1"/>
                </a:solidFill>
              </a:rPr>
              <a:t>ovarian</a:t>
            </a:r>
            <a:r>
              <a:rPr lang="it-IT" sz="2200" dirty="0">
                <a:solidFill>
                  <a:schemeClr val="bg1"/>
                </a:solidFill>
              </a:rPr>
              <a:t> </a:t>
            </a:r>
            <a:r>
              <a:rPr lang="it-IT" sz="2200" dirty="0" err="1">
                <a:solidFill>
                  <a:schemeClr val="bg1"/>
                </a:solidFill>
              </a:rPr>
              <a:t>function</a:t>
            </a:r>
            <a:endParaRPr lang="it-IT" sz="2200" dirty="0">
              <a:solidFill>
                <a:schemeClr val="bg1"/>
              </a:solidFill>
            </a:endParaRPr>
          </a:p>
        </p:txBody>
      </p:sp>
      <p:sp>
        <p:nvSpPr>
          <p:cNvPr id="34" name="Rettangolo 33">
            <a:extLst>
              <a:ext uri="{FF2B5EF4-FFF2-40B4-BE49-F238E27FC236}">
                <a16:creationId xmlns:a16="http://schemas.microsoft.com/office/drawing/2014/main" id="{3D3045C6-D5C7-7DE0-4E6A-1119AFC531C7}"/>
              </a:ext>
            </a:extLst>
          </p:cNvPr>
          <p:cNvSpPr/>
          <p:nvPr/>
        </p:nvSpPr>
        <p:spPr>
          <a:xfrm>
            <a:off x="3800521" y="3972560"/>
            <a:ext cx="8271999" cy="1711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chemeClr val="bg1"/>
                </a:solidFill>
              </a:rPr>
              <a:t>Given the substantial impact of obesity on reproductive health, weight loss strategies have been intensively researched as </a:t>
            </a:r>
            <a:r>
              <a:rPr lang="en-US" sz="2400" b="1" dirty="0">
                <a:solidFill>
                  <a:srgbClr val="FFFF66"/>
                </a:solidFill>
              </a:rPr>
              <a:t>prospective fertility-restoration treatments. </a:t>
            </a:r>
          </a:p>
          <a:p>
            <a:pPr lvl="0">
              <a:defRPr/>
            </a:pPr>
            <a:r>
              <a:rPr lang="en-US" sz="2400" dirty="0">
                <a:solidFill>
                  <a:schemeClr val="bg1"/>
                </a:solidFill>
              </a:rPr>
              <a:t>to conceive</a:t>
            </a:r>
            <a:endParaRPr lang="it-IT" sz="2400" b="1" dirty="0">
              <a:solidFill>
                <a:srgbClr val="EEF17B"/>
              </a:solidFill>
            </a:endParaRPr>
          </a:p>
        </p:txBody>
      </p:sp>
      <p:sp>
        <p:nvSpPr>
          <p:cNvPr id="38" name="Text Box 5">
            <a:extLst>
              <a:ext uri="{FF2B5EF4-FFF2-40B4-BE49-F238E27FC236}">
                <a16:creationId xmlns:a16="http://schemas.microsoft.com/office/drawing/2014/main" id="{0C5FEFDB-44A5-89D2-D91D-22588E466489}"/>
              </a:ext>
            </a:extLst>
          </p:cNvPr>
          <p:cNvSpPr txBox="1">
            <a:spLocks noChangeArrowheads="1"/>
          </p:cNvSpPr>
          <p:nvPr/>
        </p:nvSpPr>
        <p:spPr bwMode="auto">
          <a:xfrm>
            <a:off x="0" y="5809360"/>
            <a:ext cx="1217412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en-US" altLang="it-IT" b="1" dirty="0">
                <a:solidFill>
                  <a:srgbClr val="909090"/>
                </a:solidFill>
                <a:latin typeface="Arial Narrow" panose="020B0606020202030204" pitchFamily="34" charset="0"/>
                <a:cs typeface="Arial" panose="020B0604020202020204" pitchFamily="34" charset="0"/>
              </a:rPr>
              <a:t>Charalampos </a:t>
            </a:r>
            <a:r>
              <a:rPr lang="en-US" altLang="it-IT" b="1" dirty="0" err="1">
                <a:solidFill>
                  <a:srgbClr val="909090"/>
                </a:solidFill>
                <a:latin typeface="Arial Narrow" panose="020B0606020202030204" pitchFamily="34" charset="0"/>
                <a:cs typeface="Arial" panose="020B0604020202020204" pitchFamily="34" charset="0"/>
              </a:rPr>
              <a:t>Voros</a:t>
            </a:r>
            <a:r>
              <a:rPr lang="en-US" altLang="it-IT" b="1" dirty="0">
                <a:solidFill>
                  <a:srgbClr val="909090"/>
                </a:solidFill>
                <a:latin typeface="Arial Narrow" panose="020B0606020202030204" pitchFamily="34" charset="0"/>
                <a:cs typeface="Arial" panose="020B0604020202020204" pitchFamily="34" charset="0"/>
              </a:rPr>
              <a:t>, et al </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2025, The Relationship Between Obesity, Bariatric Surgery, and Infertility: A Systematic Review</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Life, 15,758</a:t>
            </a:r>
          </a:p>
        </p:txBody>
      </p:sp>
      <p:sp>
        <p:nvSpPr>
          <p:cNvPr id="39" name="Rettangolo 38">
            <a:extLst>
              <a:ext uri="{FF2B5EF4-FFF2-40B4-BE49-F238E27FC236}">
                <a16:creationId xmlns:a16="http://schemas.microsoft.com/office/drawing/2014/main" id="{9C158F2C-EAE9-6A9B-F59A-798036942D37}"/>
              </a:ext>
            </a:extLst>
          </p:cNvPr>
          <p:cNvSpPr>
            <a:spLocks noChangeArrowheads="1"/>
          </p:cNvSpPr>
          <p:nvPr/>
        </p:nvSpPr>
        <p:spPr bwMode="auto">
          <a:xfrm>
            <a:off x="3887586" y="228428"/>
            <a:ext cx="8141413" cy="707886"/>
          </a:xfrm>
          <a:prstGeom prst="rect">
            <a:avLst/>
          </a:prstGeom>
          <a:noFill/>
          <a:ln w="9525">
            <a:noFill/>
            <a:miter lim="800000"/>
            <a:headEnd/>
            <a:tailEnd/>
          </a:ln>
        </p:spPr>
        <p:txBody>
          <a:bodyPr wrap="square" lIns="216000" rIns="288000">
            <a:spAutoFit/>
          </a:bodyPr>
          <a:lstStyle/>
          <a:p>
            <a:pPr lvl="1" algn="r"/>
            <a:r>
              <a:rPr lang="it-IT" altLang="it-IT" sz="4000" dirty="0">
                <a:solidFill>
                  <a:srgbClr val="633075"/>
                </a:solidFill>
                <a:latin typeface="Arial Narrow" pitchFamily="34" charset="0"/>
                <a:cs typeface="Helvetica" pitchFamily="34" charset="0"/>
              </a:rPr>
              <a:t>Background</a:t>
            </a:r>
            <a:endParaRPr lang="en-US" altLang="it-IT" sz="4000" dirty="0">
              <a:solidFill>
                <a:srgbClr val="633075"/>
              </a:solidFill>
              <a:latin typeface="Arial Narrow" pitchFamily="34" charset="0"/>
              <a:cs typeface="Helvetica" pitchFamily="34" charset="0"/>
            </a:endParaRPr>
          </a:p>
        </p:txBody>
      </p:sp>
    </p:spTree>
    <p:extLst>
      <p:ext uri="{BB962C8B-B14F-4D97-AF65-F5344CB8AC3E}">
        <p14:creationId xmlns:p14="http://schemas.microsoft.com/office/powerpoint/2010/main" val="13425786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3" grpId="0"/>
      <p:bldP spid="34"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F0AE4-F1D6-09A7-C27A-8B0FA43169E8}"/>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F21DD8FB-2808-1756-DB8E-8767689C5E2A}"/>
              </a:ext>
            </a:extLst>
          </p:cNvPr>
          <p:cNvPicPr>
            <a:picLocks noChangeAspect="1"/>
          </p:cNvPicPr>
          <p:nvPr/>
        </p:nvPicPr>
        <p:blipFill>
          <a:blip r:embed="rId2"/>
          <a:stretch>
            <a:fillRect/>
          </a:stretch>
        </p:blipFill>
        <p:spPr>
          <a:xfrm>
            <a:off x="0" y="0"/>
            <a:ext cx="5724262" cy="2232241"/>
          </a:xfrm>
          <a:prstGeom prst="rect">
            <a:avLst/>
          </a:prstGeom>
        </p:spPr>
      </p:pic>
      <p:pic>
        <p:nvPicPr>
          <p:cNvPr id="3" name="Immagine 2">
            <a:extLst>
              <a:ext uri="{FF2B5EF4-FFF2-40B4-BE49-F238E27FC236}">
                <a16:creationId xmlns:a16="http://schemas.microsoft.com/office/drawing/2014/main" id="{33D24576-043D-1696-95CC-0A493B551259}"/>
              </a:ext>
            </a:extLst>
          </p:cNvPr>
          <p:cNvPicPr>
            <a:picLocks noChangeAspect="1"/>
          </p:cNvPicPr>
          <p:nvPr/>
        </p:nvPicPr>
        <p:blipFill>
          <a:blip r:embed="rId3"/>
          <a:stretch>
            <a:fillRect/>
          </a:stretch>
        </p:blipFill>
        <p:spPr>
          <a:xfrm>
            <a:off x="-1" y="2280418"/>
            <a:ext cx="5724263" cy="3051610"/>
          </a:xfrm>
          <a:prstGeom prst="rect">
            <a:avLst/>
          </a:prstGeom>
        </p:spPr>
      </p:pic>
      <p:pic>
        <p:nvPicPr>
          <p:cNvPr id="6" name="Immagine 5">
            <a:extLst>
              <a:ext uri="{FF2B5EF4-FFF2-40B4-BE49-F238E27FC236}">
                <a16:creationId xmlns:a16="http://schemas.microsoft.com/office/drawing/2014/main" id="{EB88E91C-51C9-EF0A-1A72-956C6B02D8AD}"/>
              </a:ext>
            </a:extLst>
          </p:cNvPr>
          <p:cNvPicPr>
            <a:picLocks noChangeAspect="1"/>
          </p:cNvPicPr>
          <p:nvPr/>
        </p:nvPicPr>
        <p:blipFill>
          <a:blip r:embed="rId4"/>
          <a:stretch>
            <a:fillRect/>
          </a:stretch>
        </p:blipFill>
        <p:spPr>
          <a:xfrm>
            <a:off x="5724262" y="10758"/>
            <a:ext cx="6251094" cy="5486870"/>
          </a:xfrm>
          <a:prstGeom prst="rect">
            <a:avLst/>
          </a:prstGeom>
        </p:spPr>
      </p:pic>
      <p:pic>
        <p:nvPicPr>
          <p:cNvPr id="7" name="Immagine 6">
            <a:extLst>
              <a:ext uri="{FF2B5EF4-FFF2-40B4-BE49-F238E27FC236}">
                <a16:creationId xmlns:a16="http://schemas.microsoft.com/office/drawing/2014/main" id="{3BFAD284-52D1-43EC-1E87-7D60816478E3}"/>
              </a:ext>
            </a:extLst>
          </p:cNvPr>
          <p:cNvPicPr>
            <a:picLocks noChangeAspect="1"/>
          </p:cNvPicPr>
          <p:nvPr/>
        </p:nvPicPr>
        <p:blipFill rotWithShape="1">
          <a:blip r:embed="rId5"/>
          <a:srcRect t="41851" b="30500"/>
          <a:stretch/>
        </p:blipFill>
        <p:spPr>
          <a:xfrm>
            <a:off x="5340190" y="5532331"/>
            <a:ext cx="7019238" cy="1197360"/>
          </a:xfrm>
          <a:prstGeom prst="rect">
            <a:avLst/>
          </a:prstGeom>
        </p:spPr>
      </p:pic>
      <p:sp>
        <p:nvSpPr>
          <p:cNvPr id="4" name="Ovale 3">
            <a:extLst>
              <a:ext uri="{FF2B5EF4-FFF2-40B4-BE49-F238E27FC236}">
                <a16:creationId xmlns:a16="http://schemas.microsoft.com/office/drawing/2014/main" id="{A869ABB2-C7AB-B11C-4211-30CD66080CC4}"/>
              </a:ext>
            </a:extLst>
          </p:cNvPr>
          <p:cNvSpPr/>
          <p:nvPr/>
        </p:nvSpPr>
        <p:spPr>
          <a:xfrm>
            <a:off x="5529431" y="365760"/>
            <a:ext cx="1290917" cy="344245"/>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Ovale 4">
            <a:extLst>
              <a:ext uri="{FF2B5EF4-FFF2-40B4-BE49-F238E27FC236}">
                <a16:creationId xmlns:a16="http://schemas.microsoft.com/office/drawing/2014/main" id="{5E18DEDF-1F60-337E-F532-0AE501FB04B2}"/>
              </a:ext>
            </a:extLst>
          </p:cNvPr>
          <p:cNvSpPr/>
          <p:nvPr/>
        </p:nvSpPr>
        <p:spPr>
          <a:xfrm>
            <a:off x="5450541" y="3353696"/>
            <a:ext cx="1290917" cy="344245"/>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Ovale 8">
            <a:extLst>
              <a:ext uri="{FF2B5EF4-FFF2-40B4-BE49-F238E27FC236}">
                <a16:creationId xmlns:a16="http://schemas.microsoft.com/office/drawing/2014/main" id="{34005CC1-A7F0-5355-C33B-D927CB8AE77E}"/>
              </a:ext>
            </a:extLst>
          </p:cNvPr>
          <p:cNvSpPr/>
          <p:nvPr/>
        </p:nvSpPr>
        <p:spPr>
          <a:xfrm>
            <a:off x="5340190" y="5414899"/>
            <a:ext cx="1480158" cy="344245"/>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7849555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71C8-B1FB-69C7-7A7A-A7683C4803D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96639272-EBC5-0B9F-8031-EC2DC0CD650A}"/>
              </a:ext>
            </a:extLst>
          </p:cNvPr>
          <p:cNvPicPr>
            <a:picLocks noChangeAspect="1"/>
          </p:cNvPicPr>
          <p:nvPr/>
        </p:nvPicPr>
        <p:blipFill>
          <a:blip r:embed="rId2"/>
          <a:stretch>
            <a:fillRect/>
          </a:stretch>
        </p:blipFill>
        <p:spPr>
          <a:xfrm>
            <a:off x="-1" y="0"/>
            <a:ext cx="5743575" cy="6152662"/>
          </a:xfrm>
          <a:prstGeom prst="rect">
            <a:avLst/>
          </a:prstGeom>
        </p:spPr>
      </p:pic>
      <p:pic>
        <p:nvPicPr>
          <p:cNvPr id="4" name="Immagine 3">
            <a:extLst>
              <a:ext uri="{FF2B5EF4-FFF2-40B4-BE49-F238E27FC236}">
                <a16:creationId xmlns:a16="http://schemas.microsoft.com/office/drawing/2014/main" id="{6940F0D2-1AB7-6139-C6AF-A6A38EE3639F}"/>
              </a:ext>
            </a:extLst>
          </p:cNvPr>
          <p:cNvPicPr>
            <a:picLocks noChangeAspect="1"/>
          </p:cNvPicPr>
          <p:nvPr/>
        </p:nvPicPr>
        <p:blipFill>
          <a:blip r:embed="rId3"/>
          <a:stretch>
            <a:fillRect/>
          </a:stretch>
        </p:blipFill>
        <p:spPr>
          <a:xfrm>
            <a:off x="5743574" y="971551"/>
            <a:ext cx="6951692" cy="4481462"/>
          </a:xfrm>
          <a:prstGeom prst="rect">
            <a:avLst/>
          </a:prstGeom>
        </p:spPr>
      </p:pic>
      <p:sp>
        <p:nvSpPr>
          <p:cNvPr id="6" name="CasellaDiTesto 5">
            <a:extLst>
              <a:ext uri="{FF2B5EF4-FFF2-40B4-BE49-F238E27FC236}">
                <a16:creationId xmlns:a16="http://schemas.microsoft.com/office/drawing/2014/main" id="{AD076E40-1BE7-973D-E51B-58845421644C}"/>
              </a:ext>
            </a:extLst>
          </p:cNvPr>
          <p:cNvSpPr txBox="1"/>
          <p:nvPr/>
        </p:nvSpPr>
        <p:spPr>
          <a:xfrm>
            <a:off x="-1" y="6334780"/>
            <a:ext cx="10332028" cy="523220"/>
          </a:xfrm>
          <a:prstGeom prst="rect">
            <a:avLst/>
          </a:prstGeom>
          <a:noFill/>
        </p:spPr>
        <p:txBody>
          <a:bodyPr wrap="square">
            <a:spAutoFit/>
          </a:bodyPr>
          <a:lstStyle/>
          <a:p>
            <a:pPr algn="l"/>
            <a:r>
              <a:rPr lang="it-IT" sz="1400" b="0" i="0" u="none" strike="noStrike" dirty="0">
                <a:solidFill>
                  <a:srgbClr val="FFC000"/>
                </a:solidFill>
                <a:effectLst/>
                <a:latin typeface="BlinkMacSystemFont"/>
                <a:hlinkClick r:id="rId4">
                  <a:extLst>
                    <a:ext uri="{A12FA001-AC4F-418D-AE19-62706E023703}">
                      <ahyp:hlinkClr xmlns:ahyp="http://schemas.microsoft.com/office/drawing/2018/hyperlinkcolor" val="tx"/>
                    </a:ext>
                  </a:extLst>
                </a:hlinkClick>
              </a:rPr>
              <a:t>Weight Loss, Type 2 Diabetes, and Nutrition in 355 Patients with Obesity Undergoing Sleeve Gastrectomy with Transit Bipartition: Two-Year </a:t>
            </a:r>
            <a:r>
              <a:rPr lang="it-IT" sz="1400" b="0" i="0" u="none" strike="noStrike" dirty="0" err="1">
                <a:solidFill>
                  <a:srgbClr val="FFC000"/>
                </a:solidFill>
                <a:effectLst/>
                <a:latin typeface="BlinkMacSystemFont"/>
                <a:hlinkClick r:id="rId4">
                  <a:extLst>
                    <a:ext uri="{A12FA001-AC4F-418D-AE19-62706E023703}">
                      <ahyp:hlinkClr xmlns:ahyp="http://schemas.microsoft.com/office/drawing/2018/hyperlinkcolor" val="tx"/>
                    </a:ext>
                  </a:extLst>
                </a:hlinkClick>
              </a:rPr>
              <a:t>Outcomes.</a:t>
            </a:r>
            <a:r>
              <a:rPr lang="it-IT" sz="1400" b="1" i="0" u="none" strike="noStrike" dirty="0" err="1">
                <a:solidFill>
                  <a:srgbClr val="FFC000"/>
                </a:solidFill>
                <a:effectLst/>
                <a:latin typeface="BlinkMacSystemFont"/>
              </a:rPr>
              <a:t>Al</a:t>
            </a:r>
            <a:r>
              <a:rPr lang="it-IT" sz="1400" b="1" i="0" u="none" strike="noStrike" dirty="0">
                <a:solidFill>
                  <a:srgbClr val="FFC000"/>
                </a:solidFill>
                <a:effectLst/>
                <a:latin typeface="BlinkMacSystemFont"/>
              </a:rPr>
              <a:t> M</a:t>
            </a:r>
            <a:r>
              <a:rPr lang="it-IT" sz="1400" b="0" i="0" u="none" strike="noStrike" dirty="0">
                <a:solidFill>
                  <a:srgbClr val="FFC000"/>
                </a:solidFill>
                <a:effectLst/>
                <a:latin typeface="BlinkMacSystemFont"/>
              </a:rPr>
              <a:t>, </a:t>
            </a:r>
            <a:r>
              <a:rPr lang="it-IT" sz="1400" b="0" i="0" u="none" strike="noStrike" dirty="0" err="1">
                <a:solidFill>
                  <a:srgbClr val="FFC000"/>
                </a:solidFill>
                <a:effectLst/>
                <a:latin typeface="BlinkMacSystemFont"/>
              </a:rPr>
              <a:t>Taskin</a:t>
            </a:r>
            <a:r>
              <a:rPr lang="it-IT" sz="1400" b="0" i="0" u="none" strike="noStrike" dirty="0">
                <a:solidFill>
                  <a:srgbClr val="FFC000"/>
                </a:solidFill>
                <a:effectLst/>
                <a:latin typeface="BlinkMacSystemFont"/>
              </a:rPr>
              <a:t> </a:t>
            </a:r>
            <a:r>
              <a:rPr lang="it-IT" sz="1400" b="0" i="0" u="none" strike="noStrike" dirty="0" err="1">
                <a:solidFill>
                  <a:srgbClr val="FFC000"/>
                </a:solidFill>
                <a:effectLst/>
                <a:latin typeface="BlinkMacSystemFont"/>
              </a:rPr>
              <a:t>HE.Obes</a:t>
            </a:r>
            <a:r>
              <a:rPr lang="it-IT" sz="1400" b="0" i="0" u="none" strike="noStrike" dirty="0">
                <a:solidFill>
                  <a:srgbClr val="FFC000"/>
                </a:solidFill>
                <a:effectLst/>
                <a:latin typeface="BlinkMacSystemFont"/>
              </a:rPr>
              <a:t> </a:t>
            </a:r>
            <a:r>
              <a:rPr lang="it-IT" sz="1400" b="0" i="0" u="none" strike="noStrike" dirty="0" err="1">
                <a:solidFill>
                  <a:srgbClr val="FFC000"/>
                </a:solidFill>
                <a:effectLst/>
                <a:latin typeface="BlinkMacSystemFont"/>
              </a:rPr>
              <a:t>Facts</a:t>
            </a:r>
            <a:r>
              <a:rPr lang="it-IT" sz="1400" b="0" i="0" u="none" strike="noStrike" dirty="0">
                <a:solidFill>
                  <a:srgbClr val="FFC000"/>
                </a:solidFill>
                <a:effectLst/>
                <a:latin typeface="BlinkMacSystemFont"/>
              </a:rPr>
              <a:t>. 2022</a:t>
            </a:r>
          </a:p>
        </p:txBody>
      </p:sp>
    </p:spTree>
    <p:extLst>
      <p:ext uri="{BB962C8B-B14F-4D97-AF65-F5344CB8AC3E}">
        <p14:creationId xmlns:p14="http://schemas.microsoft.com/office/powerpoint/2010/main" val="3203658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5488"/>
            <a:ext cx="2095500" cy="2095500"/>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037" y="6064962"/>
            <a:ext cx="5027963"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2095500" y="2456303"/>
            <a:ext cx="8598977" cy="1631216"/>
          </a:xfrm>
          <a:prstGeom prst="rect">
            <a:avLst/>
          </a:prstGeom>
        </p:spPr>
        <p:txBody>
          <a:bodyPr wrap="square">
            <a:spAutoFit/>
          </a:bodyPr>
          <a:lstStyle/>
          <a:p>
            <a:pPr algn="ctr"/>
            <a:r>
              <a:rPr lang="it-IT" sz="2000" b="1" dirty="0" err="1"/>
              <a:t>Gastric</a:t>
            </a:r>
            <a:r>
              <a:rPr lang="it-IT" sz="2000" b="1" dirty="0"/>
              <a:t> Bypass , Single </a:t>
            </a:r>
            <a:r>
              <a:rPr lang="it-IT" sz="2000" b="1" dirty="0" err="1"/>
              <a:t>Anastomosis</a:t>
            </a:r>
            <a:r>
              <a:rPr lang="it-IT" sz="2000" b="1" dirty="0"/>
              <a:t> Sleeve </a:t>
            </a:r>
            <a:r>
              <a:rPr lang="it-IT" sz="2000" b="1" dirty="0" err="1"/>
              <a:t>Ileal</a:t>
            </a:r>
            <a:r>
              <a:rPr lang="it-IT" sz="2000" b="1" dirty="0"/>
              <a:t> (SASI), Sleeve con TBI (</a:t>
            </a:r>
            <a:r>
              <a:rPr lang="it-IT" sz="2000" b="1" dirty="0" err="1"/>
              <a:t>transit</a:t>
            </a:r>
            <a:r>
              <a:rPr lang="it-IT" sz="2000" b="1" dirty="0"/>
              <a:t> </a:t>
            </a:r>
            <a:r>
              <a:rPr lang="it-IT" sz="2000" b="1" dirty="0" err="1"/>
              <a:t>bipartion</a:t>
            </a:r>
            <a:r>
              <a:rPr lang="it-IT" sz="2000" b="1" dirty="0"/>
              <a:t>). Quale migliore tecnica? Studio osservazionale retrospettivo di confronto.</a:t>
            </a:r>
          </a:p>
          <a:p>
            <a:endParaRPr lang="it-IT" sz="2000" b="1" dirty="0"/>
          </a:p>
          <a:p>
            <a:r>
              <a:rPr lang="it-IT" sz="2000" b="1" dirty="0"/>
              <a:t>                                            Proponente responsabile: Dott. C. </a:t>
            </a:r>
            <a:r>
              <a:rPr lang="it-IT" sz="2000" b="1" dirty="0" err="1"/>
              <a:t>Callari</a:t>
            </a:r>
            <a:endParaRPr lang="it-IT" sz="2000" b="1" dirty="0"/>
          </a:p>
        </p:txBody>
      </p:sp>
      <p:sp>
        <p:nvSpPr>
          <p:cNvPr id="10" name="CasellaDiTesto 9"/>
          <p:cNvSpPr txBox="1"/>
          <p:nvPr/>
        </p:nvSpPr>
        <p:spPr>
          <a:xfrm>
            <a:off x="2341049" y="1123238"/>
            <a:ext cx="8578312" cy="400110"/>
          </a:xfrm>
          <a:prstGeom prst="rect">
            <a:avLst/>
          </a:prstGeom>
          <a:noFill/>
        </p:spPr>
        <p:txBody>
          <a:bodyPr wrap="square" rtlCol="0">
            <a:spAutoFit/>
          </a:bodyPr>
          <a:lstStyle/>
          <a:p>
            <a:r>
              <a:rPr lang="it-IT" sz="2000" dirty="0"/>
              <a:t>Da Gennaio 2024  il nostro protocollo di studio attivato:</a:t>
            </a:r>
          </a:p>
        </p:txBody>
      </p:sp>
    </p:spTree>
    <p:extLst>
      <p:ext uri="{BB962C8B-B14F-4D97-AF65-F5344CB8AC3E}">
        <p14:creationId xmlns:p14="http://schemas.microsoft.com/office/powerpoint/2010/main" val="41440340"/>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descr="Immagine che contiene persona, vestiti, interno&#10;&#10;Descrizione generata automaticamente">
            <a:extLst>
              <a:ext uri="{FF2B5EF4-FFF2-40B4-BE49-F238E27FC236}">
                <a16:creationId xmlns:a16="http://schemas.microsoft.com/office/drawing/2014/main" id="{84F9CD32-FFC5-66D1-70F5-58ADDF6A816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127" t="9339" r="20398" b="9204"/>
          <a:stretch/>
        </p:blipFill>
        <p:spPr>
          <a:xfrm>
            <a:off x="6083300" y="1003300"/>
            <a:ext cx="7442857" cy="5729449"/>
          </a:xfrm>
          <a:prstGeom prst="rect">
            <a:avLst/>
          </a:prstGeom>
        </p:spPr>
      </p:pic>
      <p:sp>
        <p:nvSpPr>
          <p:cNvPr id="12" name="Rettangolo 11"/>
          <p:cNvSpPr/>
          <p:nvPr/>
        </p:nvSpPr>
        <p:spPr>
          <a:xfrm>
            <a:off x="144463" y="5300663"/>
            <a:ext cx="669925" cy="288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ttangolo 1"/>
          <p:cNvSpPr>
            <a:spLocks noChangeArrowheads="1"/>
          </p:cNvSpPr>
          <p:nvPr/>
        </p:nvSpPr>
        <p:spPr bwMode="auto">
          <a:xfrm>
            <a:off x="2769314" y="82800"/>
            <a:ext cx="9144000" cy="830997"/>
          </a:xfrm>
          <a:prstGeom prst="rect">
            <a:avLst/>
          </a:prstGeom>
          <a:noFill/>
          <a:ln w="9525">
            <a:noFill/>
            <a:miter lim="800000"/>
            <a:headEnd/>
            <a:tailEnd/>
          </a:ln>
        </p:spPr>
        <p:txBody>
          <a:bodyPr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kumimoji="0" lang="it-IT" altLang="it-IT" sz="48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Conclusions</a:t>
            </a:r>
          </a:p>
        </p:txBody>
      </p:sp>
      <p:sp>
        <p:nvSpPr>
          <p:cNvPr id="8" name="Rettangolo 7">
            <a:extLst>
              <a:ext uri="{FF2B5EF4-FFF2-40B4-BE49-F238E27FC236}">
                <a16:creationId xmlns:a16="http://schemas.microsoft.com/office/drawing/2014/main" id="{A6BC3729-0190-40D6-A730-2B145924FB89}"/>
              </a:ext>
            </a:extLst>
          </p:cNvPr>
          <p:cNvSpPr/>
          <p:nvPr/>
        </p:nvSpPr>
        <p:spPr>
          <a:xfrm>
            <a:off x="-12699" y="1003300"/>
            <a:ext cx="6095999" cy="5729450"/>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Immagine 2"/>
          <p:cNvPicPr>
            <a:picLocks noChangeAspect="1"/>
          </p:cNvPicPr>
          <p:nvPr/>
        </p:nvPicPr>
        <p:blipFill>
          <a:blip r:embed="rId4"/>
          <a:stretch>
            <a:fillRect/>
          </a:stretch>
        </p:blipFill>
        <p:spPr>
          <a:xfrm>
            <a:off x="167390" y="1154315"/>
            <a:ext cx="5761219" cy="2644369"/>
          </a:xfrm>
          <a:prstGeom prst="rect">
            <a:avLst/>
          </a:prstGeom>
        </p:spPr>
      </p:pic>
      <p:pic>
        <p:nvPicPr>
          <p:cNvPr id="4" name="Immagine 3"/>
          <p:cNvPicPr>
            <a:picLocks noChangeAspect="1"/>
          </p:cNvPicPr>
          <p:nvPr/>
        </p:nvPicPr>
        <p:blipFill>
          <a:blip r:embed="rId5"/>
          <a:stretch>
            <a:fillRect/>
          </a:stretch>
        </p:blipFill>
        <p:spPr>
          <a:xfrm>
            <a:off x="214416" y="3969921"/>
            <a:ext cx="5676093" cy="2614337"/>
          </a:xfrm>
          <a:prstGeom prst="rect">
            <a:avLst/>
          </a:prstGeom>
        </p:spPr>
      </p:pic>
    </p:spTree>
    <p:extLst>
      <p:ext uri="{BB962C8B-B14F-4D97-AF65-F5344CB8AC3E}">
        <p14:creationId xmlns:p14="http://schemas.microsoft.com/office/powerpoint/2010/main" val="1150558301"/>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29A8D358-323D-F46D-E582-63658CB072A8}"/>
              </a:ext>
            </a:extLst>
          </p:cNvPr>
          <p:cNvPicPr>
            <a:picLocks noChangeAspect="1"/>
          </p:cNvPicPr>
          <p:nvPr/>
        </p:nvPicPr>
        <p:blipFill rotWithShape="1">
          <a:blip r:embed="rId3">
            <a:extLst>
              <a:ext uri="{28A0092B-C50C-407E-A947-70E740481C1C}">
                <a14:useLocalDpi xmlns:a14="http://schemas.microsoft.com/office/drawing/2010/main" val="0"/>
              </a:ext>
            </a:extLst>
          </a:blip>
          <a:srcRect t="33424" b="9057"/>
          <a:stretch/>
        </p:blipFill>
        <p:spPr>
          <a:xfrm>
            <a:off x="1" y="962025"/>
            <a:ext cx="12192000" cy="5733227"/>
          </a:xfrm>
          <a:prstGeom prst="rect">
            <a:avLst/>
          </a:prstGeom>
        </p:spPr>
      </p:pic>
      <p:pic>
        <p:nvPicPr>
          <p:cNvPr id="24" name="Immagine 23" descr="Immagine che contiene persona, vestiti, interno&#10;&#10;Descrizione generata automaticamente">
            <a:extLst>
              <a:ext uri="{FF2B5EF4-FFF2-40B4-BE49-F238E27FC236}">
                <a16:creationId xmlns:a16="http://schemas.microsoft.com/office/drawing/2014/main" id="{84F9CD32-FFC5-66D1-70F5-58ADDF6A816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9127" t="9339" r="20398" b="9204"/>
          <a:stretch/>
        </p:blipFill>
        <p:spPr>
          <a:xfrm>
            <a:off x="7454900" y="1003300"/>
            <a:ext cx="7442857" cy="5729449"/>
          </a:xfrm>
          <a:prstGeom prst="rect">
            <a:avLst/>
          </a:prstGeom>
        </p:spPr>
      </p:pic>
      <p:sp>
        <p:nvSpPr>
          <p:cNvPr id="25" name="Rettangolo 1"/>
          <p:cNvSpPr>
            <a:spLocks noChangeArrowheads="1"/>
          </p:cNvSpPr>
          <p:nvPr/>
        </p:nvSpPr>
        <p:spPr bwMode="auto">
          <a:xfrm>
            <a:off x="2769314" y="82800"/>
            <a:ext cx="9144000" cy="830997"/>
          </a:xfrm>
          <a:prstGeom prst="rect">
            <a:avLst/>
          </a:prstGeom>
          <a:noFill/>
          <a:ln w="9525">
            <a:noFill/>
            <a:miter lim="800000"/>
            <a:headEnd/>
            <a:tailEnd/>
          </a:ln>
        </p:spPr>
        <p:txBody>
          <a:bodyPr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kumimoji="0" lang="it-IT" altLang="it-IT" sz="48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Conclusions</a:t>
            </a:r>
          </a:p>
        </p:txBody>
      </p:sp>
      <p:pic>
        <p:nvPicPr>
          <p:cNvPr id="2" name="Immagine 1"/>
          <p:cNvPicPr>
            <a:picLocks noChangeAspect="1"/>
          </p:cNvPicPr>
          <p:nvPr/>
        </p:nvPicPr>
        <p:blipFill>
          <a:blip r:embed="rId5"/>
          <a:stretch>
            <a:fillRect/>
          </a:stretch>
        </p:blipFill>
        <p:spPr>
          <a:xfrm>
            <a:off x="210602" y="3609268"/>
            <a:ext cx="7149754" cy="2347032"/>
          </a:xfrm>
          <a:prstGeom prst="rect">
            <a:avLst/>
          </a:prstGeom>
        </p:spPr>
      </p:pic>
      <p:sp>
        <p:nvSpPr>
          <p:cNvPr id="6" name="CasellaDiTesto 5"/>
          <p:cNvSpPr txBox="1"/>
          <p:nvPr/>
        </p:nvSpPr>
        <p:spPr>
          <a:xfrm flipH="1">
            <a:off x="591819" y="2247900"/>
            <a:ext cx="5961381" cy="830997"/>
          </a:xfrm>
          <a:prstGeom prst="rect">
            <a:avLst/>
          </a:prstGeom>
          <a:noFill/>
        </p:spPr>
        <p:txBody>
          <a:bodyPr wrap="square" rtlCol="0">
            <a:spAutoFit/>
          </a:bodyPr>
          <a:lstStyle/>
          <a:p>
            <a:pPr lvl="1" algn="ctr" defTabSz="457200" fontAlgn="base">
              <a:spcBef>
                <a:spcPct val="0"/>
              </a:spcBef>
              <a:spcAft>
                <a:spcPct val="0"/>
              </a:spcAft>
              <a:defRPr/>
            </a:pPr>
            <a:r>
              <a:rPr lang="it-IT" altLang="it-IT" sz="4800" dirty="0">
                <a:solidFill>
                  <a:srgbClr val="633075"/>
                </a:solidFill>
                <a:latin typeface="Arial Narrow" pitchFamily="34" charset="0"/>
                <a:cs typeface="Helvetica" pitchFamily="34" charset="0"/>
              </a:rPr>
              <a:t>Future </a:t>
            </a:r>
            <a:r>
              <a:rPr lang="it-IT" altLang="it-IT" sz="4800" dirty="0" err="1">
                <a:solidFill>
                  <a:srgbClr val="633075"/>
                </a:solidFill>
                <a:latin typeface="Arial Narrow" pitchFamily="34" charset="0"/>
                <a:cs typeface="Helvetica" pitchFamily="34" charset="0"/>
              </a:rPr>
              <a:t>Perspectives</a:t>
            </a:r>
            <a:endParaRPr lang="it-IT" altLang="it-IT" sz="4800" dirty="0">
              <a:solidFill>
                <a:srgbClr val="633075"/>
              </a:solidFill>
              <a:latin typeface="Arial Narrow" pitchFamily="34" charset="0"/>
              <a:cs typeface="Helvetica" pitchFamily="34" charset="0"/>
            </a:endParaRPr>
          </a:p>
        </p:txBody>
      </p:sp>
    </p:spTree>
    <p:extLst>
      <p:ext uri="{BB962C8B-B14F-4D97-AF65-F5344CB8AC3E}">
        <p14:creationId xmlns:p14="http://schemas.microsoft.com/office/powerpoint/2010/main" val="274640459"/>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o 29">
            <a:extLst>
              <a:ext uri="{FF2B5EF4-FFF2-40B4-BE49-F238E27FC236}">
                <a16:creationId xmlns:a16="http://schemas.microsoft.com/office/drawing/2014/main" id="{0D04F2D2-C052-C40A-F061-B1EB6E066327}"/>
              </a:ext>
            </a:extLst>
          </p:cNvPr>
          <p:cNvGrpSpPr/>
          <p:nvPr/>
        </p:nvGrpSpPr>
        <p:grpSpPr>
          <a:xfrm>
            <a:off x="-15876" y="-1"/>
            <a:ext cx="12204701" cy="6858000"/>
            <a:chOff x="-15876" y="-1"/>
            <a:chExt cx="12204701" cy="6858000"/>
          </a:xfrm>
        </p:grpSpPr>
        <p:pic>
          <p:nvPicPr>
            <p:cNvPr id="22" name="Immagine 21" descr="Immagine che contiene persona, vestiti, interno&#10;&#10;Descrizione generata automaticamente">
              <a:extLst>
                <a:ext uri="{FF2B5EF4-FFF2-40B4-BE49-F238E27FC236}">
                  <a16:creationId xmlns:a16="http://schemas.microsoft.com/office/drawing/2014/main" id="{55BAE1AA-4D05-925E-97F6-2662751C3766}"/>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9" t="22563" r="26800" b="10060"/>
            <a:stretch/>
          </p:blipFill>
          <p:spPr>
            <a:xfrm flipH="1">
              <a:off x="-15876" y="0"/>
              <a:ext cx="11179176" cy="6857999"/>
            </a:xfrm>
            <a:prstGeom prst="rect">
              <a:avLst/>
            </a:prstGeom>
          </p:spPr>
        </p:pic>
        <p:pic>
          <p:nvPicPr>
            <p:cNvPr id="28" name="Immagine 27" descr="Immagine che contiene persona, vestiti, interno&#10;&#10;Descrizione generata automaticamente">
              <a:extLst>
                <a:ext uri="{FF2B5EF4-FFF2-40B4-BE49-F238E27FC236}">
                  <a16:creationId xmlns:a16="http://schemas.microsoft.com/office/drawing/2014/main" id="{1B114A44-D68F-7C11-28E6-684FF395204C}"/>
                </a:ext>
              </a:extLst>
            </p:cNvPr>
            <p:cNvPicPr>
              <a:picLocks noChangeAspect="1"/>
            </p:cNvPicPr>
            <p:nvPr/>
          </p:nvPicPr>
          <p:blipFill rotWithShape="1">
            <a:blip r:embed="rId5">
              <a:extLst>
                <a:ext uri="{28A0092B-C50C-407E-A947-70E740481C1C}">
                  <a14:useLocalDpi xmlns:a14="http://schemas.microsoft.com/office/drawing/2010/main" val="0"/>
                </a:ext>
              </a:extLst>
            </a:blip>
            <a:srcRect l="40" t="22563" r="93118" b="10060"/>
            <a:stretch/>
          </p:blipFill>
          <p:spPr>
            <a:xfrm>
              <a:off x="11144250" y="-1"/>
              <a:ext cx="1044575" cy="6857999"/>
            </a:xfrm>
            <a:prstGeom prst="rect">
              <a:avLst/>
            </a:prstGeom>
          </p:spPr>
        </p:pic>
      </p:grpSp>
      <p:sp>
        <p:nvSpPr>
          <p:cNvPr id="14347" name="Titolo 1"/>
          <p:cNvSpPr txBox="1">
            <a:spLocks/>
          </p:cNvSpPr>
          <p:nvPr/>
        </p:nvSpPr>
        <p:spPr bwMode="auto">
          <a:xfrm>
            <a:off x="-47794" y="2413000"/>
            <a:ext cx="12223752" cy="759288"/>
          </a:xfrm>
          <a:prstGeom prst="rect">
            <a:avLst/>
          </a:prstGeom>
          <a:solidFill>
            <a:srgbClr val="BC264B">
              <a:alpha val="84000"/>
            </a:srgbClr>
          </a:solidFill>
          <a:ln w="9525">
            <a:noFill/>
            <a:miter lim="800000"/>
            <a:headEnd/>
            <a:tailEnd/>
          </a:ln>
        </p:spPr>
        <p:txBody>
          <a:bodyPr anchor="b" anchorCtr="0"/>
          <a:lstStyle/>
          <a:p>
            <a:pPr algn="ctr" defTabSz="914400">
              <a:lnSpc>
                <a:spcPct val="90000"/>
              </a:lnSpc>
            </a:pPr>
            <a:r>
              <a:rPr lang="it-IT" sz="4000" b="1" dirty="0">
                <a:solidFill>
                  <a:schemeClr val="bg1"/>
                </a:solidFill>
                <a:latin typeface="Arial Narrow" pitchFamily="34" charset="0"/>
              </a:rPr>
              <a:t>Grazie per l’attenzione!</a:t>
            </a:r>
          </a:p>
        </p:txBody>
      </p:sp>
      <p:sp>
        <p:nvSpPr>
          <p:cNvPr id="10" name="Rettangolo 9">
            <a:extLst>
              <a:ext uri="{FF2B5EF4-FFF2-40B4-BE49-F238E27FC236}">
                <a16:creationId xmlns:a16="http://schemas.microsoft.com/office/drawing/2014/main" id="{171420FD-7D0A-4834-B7A8-1E9040D9A826}"/>
              </a:ext>
            </a:extLst>
          </p:cNvPr>
          <p:cNvSpPr/>
          <p:nvPr/>
        </p:nvSpPr>
        <p:spPr>
          <a:xfrm>
            <a:off x="-15876" y="6315034"/>
            <a:ext cx="12223751" cy="54296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58394737"/>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8DFFD-4F3D-D55C-3816-8AA0ABF8C963}"/>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10287FBD-BE5D-70AF-5563-7E9330F98304}"/>
              </a:ext>
            </a:extLst>
          </p:cNvPr>
          <p:cNvSpPr/>
          <p:nvPr/>
        </p:nvSpPr>
        <p:spPr>
          <a:xfrm>
            <a:off x="6065521" y="1089026"/>
            <a:ext cx="6126480" cy="4650432"/>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D25ECF54-8F7F-5A14-5F00-467085F228A3}"/>
              </a:ext>
            </a:extLst>
          </p:cNvPr>
          <p:cNvSpPr txBox="1"/>
          <p:nvPr/>
        </p:nvSpPr>
        <p:spPr>
          <a:xfrm>
            <a:off x="6096000" y="1118542"/>
            <a:ext cx="5977032" cy="4708981"/>
          </a:xfrm>
          <a:prstGeom prst="rect">
            <a:avLst/>
          </a:prstGeom>
          <a:noFill/>
        </p:spPr>
        <p:txBody>
          <a:bodyPr wrap="square" rtlCol="0">
            <a:spAutoFit/>
          </a:bodyPr>
          <a:lstStyle/>
          <a:p>
            <a:r>
              <a:rPr lang="en-US" sz="2000" dirty="0">
                <a:solidFill>
                  <a:schemeClr val="bg1"/>
                </a:solidFill>
              </a:rPr>
              <a:t>Given the substantial impact of obesity on reproductive health, weight loss strategies have been intensively researched as </a:t>
            </a:r>
            <a:r>
              <a:rPr lang="en-US" sz="2000" b="1" dirty="0">
                <a:solidFill>
                  <a:srgbClr val="FFFF66"/>
                </a:solidFill>
              </a:rPr>
              <a:t>prospective fertility-restoration treatments. </a:t>
            </a:r>
          </a:p>
          <a:p>
            <a:endParaRPr lang="en-US" sz="2000" dirty="0">
              <a:solidFill>
                <a:schemeClr val="bg1"/>
              </a:solidFill>
            </a:endParaRPr>
          </a:p>
          <a:p>
            <a:r>
              <a:rPr lang="en-US" sz="2000" dirty="0">
                <a:solidFill>
                  <a:schemeClr val="bg1"/>
                </a:solidFill>
              </a:rPr>
              <a:t>Because standard weight loss procedures frequently fail to provide significant and long-term reproductive benefits, </a:t>
            </a:r>
            <a:r>
              <a:rPr lang="en-US" sz="2000" b="1" dirty="0">
                <a:solidFill>
                  <a:srgbClr val="FFFF66"/>
                </a:solidFill>
              </a:rPr>
              <a:t>bariatric surgery </a:t>
            </a:r>
            <a:r>
              <a:rPr lang="en-US" sz="2000" dirty="0">
                <a:solidFill>
                  <a:schemeClr val="bg1"/>
                </a:solidFill>
              </a:rPr>
              <a:t>is becoming increasingly popular as a therapeutic option for obese women trying to conceive</a:t>
            </a:r>
          </a:p>
          <a:p>
            <a:endParaRPr lang="it-IT" sz="2000" b="1" dirty="0">
              <a:solidFill>
                <a:srgbClr val="EEF17B"/>
              </a:solidFill>
            </a:endParaRPr>
          </a:p>
          <a:p>
            <a:r>
              <a:rPr lang="en-US" sz="2000" b="1" dirty="0">
                <a:solidFill>
                  <a:srgbClr val="FFFF66"/>
                </a:solidFill>
              </a:rPr>
              <a:t>Bariatric surgery </a:t>
            </a:r>
            <a:r>
              <a:rPr lang="en-US" sz="2000" dirty="0">
                <a:solidFill>
                  <a:schemeClr val="bg1"/>
                </a:solidFill>
              </a:rPr>
              <a:t>is now the </a:t>
            </a:r>
            <a:r>
              <a:rPr lang="en-US" sz="2000" b="1" dirty="0">
                <a:solidFill>
                  <a:srgbClr val="FFFF66"/>
                </a:solidFill>
              </a:rPr>
              <a:t>most effective </a:t>
            </a:r>
            <a:r>
              <a:rPr lang="en-US" sz="2000" dirty="0">
                <a:solidFill>
                  <a:schemeClr val="bg1"/>
                </a:solidFill>
              </a:rPr>
              <a:t>long-term therapy for extreme obesity, resulting in significant and persistent weight loss as well as metabolic changes that directly impact reproductive health</a:t>
            </a:r>
          </a:p>
        </p:txBody>
      </p:sp>
      <p:sp>
        <p:nvSpPr>
          <p:cNvPr id="9" name="Text Box 5">
            <a:extLst>
              <a:ext uri="{FF2B5EF4-FFF2-40B4-BE49-F238E27FC236}">
                <a16:creationId xmlns:a16="http://schemas.microsoft.com/office/drawing/2014/main" id="{464861BE-C4D1-E8EA-7AC2-0413E1AA7B79}"/>
              </a:ext>
            </a:extLst>
          </p:cNvPr>
          <p:cNvSpPr txBox="1">
            <a:spLocks noChangeArrowheads="1"/>
          </p:cNvSpPr>
          <p:nvPr/>
        </p:nvSpPr>
        <p:spPr bwMode="auto">
          <a:xfrm>
            <a:off x="0" y="5992240"/>
            <a:ext cx="121741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en-US" altLang="it-IT" b="1" dirty="0">
                <a:solidFill>
                  <a:srgbClr val="909090"/>
                </a:solidFill>
                <a:latin typeface="Arial Narrow" panose="020B0606020202030204" pitchFamily="34" charset="0"/>
                <a:cs typeface="Arial" panose="020B0604020202020204" pitchFamily="34" charset="0"/>
              </a:rPr>
              <a:t> </a:t>
            </a:r>
            <a:r>
              <a:rPr lang="en-US" altLang="it-IT" b="1" dirty="0" err="1">
                <a:solidFill>
                  <a:srgbClr val="909090"/>
                </a:solidFill>
                <a:latin typeface="Arial Narrow" panose="020B0606020202030204" pitchFamily="34" charset="0"/>
                <a:cs typeface="Arial" panose="020B0604020202020204" pitchFamily="34" charset="0"/>
              </a:rPr>
              <a:t>Almutairi</a:t>
            </a:r>
            <a:r>
              <a:rPr lang="en-US" altLang="it-IT" b="1" dirty="0">
                <a:solidFill>
                  <a:srgbClr val="909090"/>
                </a:solidFill>
                <a:latin typeface="Arial Narrow" panose="020B0606020202030204" pitchFamily="34" charset="0"/>
                <a:cs typeface="Arial" panose="020B0604020202020204" pitchFamily="34" charset="0"/>
              </a:rPr>
              <a:t>, H. et al</a:t>
            </a:r>
          </a:p>
          <a:p>
            <a:pPr lvl="0" algn="r" defTabSz="457200" fontAlgn="base">
              <a:spcBef>
                <a:spcPct val="0"/>
              </a:spcBef>
              <a:spcAft>
                <a:spcPct val="0"/>
              </a:spcAft>
              <a:defRPr/>
            </a:pPr>
            <a:r>
              <a:rPr lang="en-US" altLang="it-IT" i="1" dirty="0">
                <a:solidFill>
                  <a:srgbClr val="909090"/>
                </a:solidFill>
                <a:latin typeface="Arial Narrow" panose="020B0606020202030204" pitchFamily="34" charset="0"/>
                <a:cs typeface="Arial" panose="020B0604020202020204" pitchFamily="34" charset="0"/>
              </a:rPr>
              <a:t>2024, The Effectiveness of Bariatric Surgery on Treating Infertility in Women—A Systematic Review and Meta-Analysis. J. </a:t>
            </a:r>
            <a:r>
              <a:rPr lang="en-US" altLang="it-IT" i="1" dirty="0" err="1">
                <a:solidFill>
                  <a:srgbClr val="909090"/>
                </a:solidFill>
                <a:latin typeface="Arial Narrow" panose="020B0606020202030204" pitchFamily="34" charset="0"/>
                <a:cs typeface="Arial" panose="020B0604020202020204" pitchFamily="34" charset="0"/>
              </a:rPr>
              <a:t>Clin</a:t>
            </a:r>
            <a:r>
              <a:rPr lang="en-US" altLang="it-IT" i="1" dirty="0">
                <a:solidFill>
                  <a:srgbClr val="909090"/>
                </a:solidFill>
                <a:latin typeface="Arial Narrow" panose="020B0606020202030204" pitchFamily="34" charset="0"/>
                <a:cs typeface="Arial" panose="020B0604020202020204" pitchFamily="34" charset="0"/>
              </a:rPr>
              <a:t>. Med.</a:t>
            </a:r>
          </a:p>
        </p:txBody>
      </p:sp>
      <p:sp>
        <p:nvSpPr>
          <p:cNvPr id="2" name="Rettangolo 1">
            <a:extLst>
              <a:ext uri="{FF2B5EF4-FFF2-40B4-BE49-F238E27FC236}">
                <a16:creationId xmlns:a16="http://schemas.microsoft.com/office/drawing/2014/main" id="{A2A7D376-66FE-B82C-5D72-3E14DA81E4DF}"/>
              </a:ext>
            </a:extLst>
          </p:cNvPr>
          <p:cNvSpPr>
            <a:spLocks noChangeArrowheads="1"/>
          </p:cNvSpPr>
          <p:nvPr/>
        </p:nvSpPr>
        <p:spPr bwMode="auto">
          <a:xfrm>
            <a:off x="144460" y="228313"/>
            <a:ext cx="12047540" cy="630942"/>
          </a:xfrm>
          <a:prstGeom prst="rect">
            <a:avLst/>
          </a:prstGeom>
          <a:noFill/>
          <a:ln w="9525">
            <a:noFill/>
            <a:miter lim="800000"/>
            <a:headEnd/>
            <a:tailEnd/>
          </a:ln>
        </p:spPr>
        <p:txBody>
          <a:bodyPr wrap="square"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lang="en-US" altLang="it-IT" sz="3500" noProof="0" dirty="0">
                <a:solidFill>
                  <a:srgbClr val="633075"/>
                </a:solidFill>
                <a:latin typeface="Arial Narrow" pitchFamily="34" charset="0"/>
                <a:cs typeface="Helvetica" pitchFamily="34" charset="0"/>
              </a:rPr>
              <a:t>Infertility and bariatric surgery: relationship</a:t>
            </a:r>
            <a:endParaRPr kumimoji="0" lang="it-IT" altLang="it-IT" sz="35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pic>
        <p:nvPicPr>
          <p:cNvPr id="7" name="Immagine 6" descr="Immagine che contiene camera di degenza, stanza&#10;&#10;Descrizione generata automaticamente">
            <a:extLst>
              <a:ext uri="{FF2B5EF4-FFF2-40B4-BE49-F238E27FC236}">
                <a16:creationId xmlns:a16="http://schemas.microsoft.com/office/drawing/2014/main" id="{17446547-003D-0D23-5445-4B7E9D453D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1114" y="1089026"/>
            <a:ext cx="5933125" cy="4650432"/>
          </a:xfrm>
          <a:prstGeom prst="rect">
            <a:avLst/>
          </a:prstGeom>
        </p:spPr>
      </p:pic>
    </p:spTree>
    <p:extLst>
      <p:ext uri="{BB962C8B-B14F-4D97-AF65-F5344CB8AC3E}">
        <p14:creationId xmlns:p14="http://schemas.microsoft.com/office/powerpoint/2010/main" val="37563935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2961DE94-C29F-4A69-E911-D0474DEF00CE}"/>
              </a:ext>
            </a:extLst>
          </p:cNvPr>
          <p:cNvGrpSpPr/>
          <p:nvPr/>
        </p:nvGrpSpPr>
        <p:grpSpPr>
          <a:xfrm>
            <a:off x="0" y="1052513"/>
            <a:ext cx="3628103" cy="4681538"/>
            <a:chOff x="0" y="1052513"/>
            <a:chExt cx="3628103" cy="4681538"/>
          </a:xfrm>
        </p:grpSpPr>
        <p:sp>
          <p:nvSpPr>
            <p:cNvPr id="25" name="Rettangolo 24">
              <a:extLst>
                <a:ext uri="{FF2B5EF4-FFF2-40B4-BE49-F238E27FC236}">
                  <a16:creationId xmlns:a16="http://schemas.microsoft.com/office/drawing/2014/main" id="{F666C3D8-0063-8CF2-9A54-31B46DF76ED2}"/>
                </a:ext>
              </a:extLst>
            </p:cNvPr>
            <p:cNvSpPr/>
            <p:nvPr/>
          </p:nvSpPr>
          <p:spPr>
            <a:xfrm>
              <a:off x="0" y="1052513"/>
              <a:ext cx="3628103" cy="4681538"/>
            </a:xfrm>
            <a:prstGeom prst="rect">
              <a:avLst/>
            </a:prstGeom>
            <a:solidFill>
              <a:srgbClr val="13909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ctr" anchorCtr="0"/>
            <a:lstStyle/>
            <a:p>
              <a:pPr algn="ctr">
                <a:defRPr/>
              </a:pPr>
              <a:r>
                <a:rPr lang="it-IT" sz="3600" dirty="0" err="1">
                  <a:latin typeface="Arial Narrow" panose="020B0606020202030204" pitchFamily="34" charset="0"/>
                </a:rPr>
                <a:t>Infertility</a:t>
              </a:r>
              <a:endParaRPr lang="it-IT" sz="4000" dirty="0">
                <a:latin typeface="Arial Narrow" panose="020B0606020202030204" pitchFamily="34" charset="0"/>
              </a:endParaRPr>
            </a:p>
          </p:txBody>
        </p:sp>
        <p:pic>
          <p:nvPicPr>
            <p:cNvPr id="9" name="Elemento grafico 8" descr="Grafico a barre con riempimento a tinta unita">
              <a:extLst>
                <a:ext uri="{FF2B5EF4-FFF2-40B4-BE49-F238E27FC236}">
                  <a16:creationId xmlns:a16="http://schemas.microsoft.com/office/drawing/2014/main" id="{7176D6FC-CADF-CCFF-34F8-45DB019585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50341" y="2015989"/>
              <a:ext cx="1329877" cy="1329877"/>
            </a:xfrm>
            <a:prstGeom prst="rect">
              <a:avLst/>
            </a:prstGeom>
          </p:spPr>
        </p:pic>
      </p:grpSp>
      <p:sp>
        <p:nvSpPr>
          <p:cNvPr id="22" name="Rettangolo 21">
            <a:extLst>
              <a:ext uri="{FF2B5EF4-FFF2-40B4-BE49-F238E27FC236}">
                <a16:creationId xmlns:a16="http://schemas.microsoft.com/office/drawing/2014/main" id="{4C7F6492-5E74-D832-C602-C82283CE25C3}"/>
              </a:ext>
            </a:extLst>
          </p:cNvPr>
          <p:cNvSpPr/>
          <p:nvPr/>
        </p:nvSpPr>
        <p:spPr>
          <a:xfrm>
            <a:off x="3706012" y="1052512"/>
            <a:ext cx="8485987" cy="2462848"/>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67447664-19DC-5244-A08D-47F6F105ACF7}"/>
              </a:ext>
            </a:extLst>
          </p:cNvPr>
          <p:cNvSpPr/>
          <p:nvPr/>
        </p:nvSpPr>
        <p:spPr>
          <a:xfrm>
            <a:off x="3851322" y="662912"/>
            <a:ext cx="8134406" cy="3189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200" b="1" dirty="0">
                <a:solidFill>
                  <a:srgbClr val="FFFF66"/>
                </a:solidFill>
              </a:rPr>
              <a:t>Infertility</a:t>
            </a:r>
            <a:r>
              <a:rPr lang="en-US" sz="2200" dirty="0"/>
              <a:t> is defined as the failure to conceive after 12 months of frequent, unprotected intercourse, and it affects around 15% of all couples worldwide. While a variety of variables can contribute to infertility, including genetic illnesses and anatomical anomalies, as well as environmental and lifestyle impacts, obesity is one of the most important modifiable risk factors</a:t>
            </a:r>
          </a:p>
        </p:txBody>
      </p:sp>
      <p:sp>
        <p:nvSpPr>
          <p:cNvPr id="38" name="Text Box 5">
            <a:extLst>
              <a:ext uri="{FF2B5EF4-FFF2-40B4-BE49-F238E27FC236}">
                <a16:creationId xmlns:a16="http://schemas.microsoft.com/office/drawing/2014/main" id="{0C5FEFDB-44A5-89D2-D91D-22588E466489}"/>
              </a:ext>
            </a:extLst>
          </p:cNvPr>
          <p:cNvSpPr txBox="1">
            <a:spLocks noChangeArrowheads="1"/>
          </p:cNvSpPr>
          <p:nvPr/>
        </p:nvSpPr>
        <p:spPr bwMode="auto">
          <a:xfrm>
            <a:off x="0" y="5850000"/>
            <a:ext cx="1217412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de-DE" altLang="it-IT" b="1" dirty="0" err="1">
                <a:solidFill>
                  <a:srgbClr val="909090"/>
                </a:solidFill>
                <a:latin typeface="Arial Narrow" panose="020B0606020202030204" pitchFamily="34" charset="0"/>
                <a:cs typeface="Arial" panose="020B0604020202020204" pitchFamily="34" charset="0"/>
              </a:rPr>
              <a:t>Westerman</a:t>
            </a:r>
            <a:r>
              <a:rPr lang="de-DE" altLang="it-IT" b="1" dirty="0">
                <a:solidFill>
                  <a:srgbClr val="909090"/>
                </a:solidFill>
                <a:latin typeface="Arial Narrow" panose="020B0606020202030204" pitchFamily="34" charset="0"/>
                <a:cs typeface="Arial" panose="020B0604020202020204" pitchFamily="34" charset="0"/>
              </a:rPr>
              <a:t>, R.; Kuhnt, A.-K</a:t>
            </a:r>
            <a:r>
              <a:rPr lang="en-US" altLang="it-IT" b="1" dirty="0">
                <a:solidFill>
                  <a:srgbClr val="909090"/>
                </a:solidFill>
                <a:latin typeface="Arial Narrow" panose="020B0606020202030204" pitchFamily="34" charset="0"/>
                <a:cs typeface="Arial" panose="020B0604020202020204" pitchFamily="34" charset="0"/>
              </a:rPr>
              <a:t>. </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2022, Metabolic risk factors and fertility disorders: A narrative review of the female perspective. </a:t>
            </a:r>
            <a:r>
              <a:rPr lang="en-US" altLang="it-IT" sz="1600" i="1" dirty="0" err="1">
                <a:solidFill>
                  <a:srgbClr val="909090"/>
                </a:solidFill>
                <a:latin typeface="Arial Narrow" panose="020B0606020202030204" pitchFamily="34" charset="0"/>
                <a:cs typeface="Arial" panose="020B0604020202020204" pitchFamily="34" charset="0"/>
              </a:rPr>
              <a:t>Reprod</a:t>
            </a:r>
            <a:r>
              <a:rPr lang="en-US" altLang="it-IT" sz="1600" i="1" dirty="0">
                <a:solidFill>
                  <a:srgbClr val="909090"/>
                </a:solidFill>
                <a:latin typeface="Arial Narrow" panose="020B0606020202030204" pitchFamily="34" charset="0"/>
                <a:cs typeface="Arial" panose="020B0604020202020204" pitchFamily="34" charset="0"/>
              </a:rPr>
              <a:t>.</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Biomed. Soc. line, 14, 66–74.</a:t>
            </a:r>
          </a:p>
        </p:txBody>
      </p:sp>
      <p:sp>
        <p:nvSpPr>
          <p:cNvPr id="2" name="Rettangolo 1">
            <a:extLst>
              <a:ext uri="{FF2B5EF4-FFF2-40B4-BE49-F238E27FC236}">
                <a16:creationId xmlns:a16="http://schemas.microsoft.com/office/drawing/2014/main" id="{CD384244-761A-D2E5-64E1-2F88D428E317}"/>
              </a:ext>
            </a:extLst>
          </p:cNvPr>
          <p:cNvSpPr/>
          <p:nvPr/>
        </p:nvSpPr>
        <p:spPr>
          <a:xfrm>
            <a:off x="3706013" y="3631310"/>
            <a:ext cx="8485987" cy="2102742"/>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a:extLst>
              <a:ext uri="{FF2B5EF4-FFF2-40B4-BE49-F238E27FC236}">
                <a16:creationId xmlns:a16="http://schemas.microsoft.com/office/drawing/2014/main" id="{410118DD-2E00-8724-82F9-5E42215020F9}"/>
              </a:ext>
            </a:extLst>
          </p:cNvPr>
          <p:cNvSpPr/>
          <p:nvPr/>
        </p:nvSpPr>
        <p:spPr>
          <a:xfrm>
            <a:off x="3706012" y="3631308"/>
            <a:ext cx="8310197" cy="2102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t>Obesity impairs female fertility through a variety of processes, all of which impair normal reproductive function</a:t>
            </a:r>
          </a:p>
          <a:p>
            <a:pPr marL="342900" indent="-342900">
              <a:buClr>
                <a:srgbClr val="FFFF66"/>
              </a:buClr>
              <a:buFont typeface="Arial" panose="020B0604020202020204" pitchFamily="34" charset="0"/>
              <a:buChar char="•"/>
              <a:defRPr/>
            </a:pPr>
            <a:r>
              <a:rPr lang="en-US" sz="2000" dirty="0"/>
              <a:t>hormone dysregulation,</a:t>
            </a:r>
          </a:p>
          <a:p>
            <a:pPr marL="342900" lvl="0" indent="-342900">
              <a:buClr>
                <a:srgbClr val="FFFF66"/>
              </a:buClr>
              <a:buFont typeface="Arial" panose="020B0604020202020204" pitchFamily="34" charset="0"/>
              <a:buChar char="•"/>
              <a:defRPr/>
            </a:pPr>
            <a:r>
              <a:rPr lang="en-US" sz="2000" dirty="0">
                <a:solidFill>
                  <a:schemeClr val="bg1"/>
                </a:solidFill>
              </a:rPr>
              <a:t>metabolic changes such as insulin resistance,</a:t>
            </a:r>
          </a:p>
          <a:p>
            <a:pPr marL="342900" lvl="0" indent="-342900">
              <a:buClr>
                <a:srgbClr val="FFFF66"/>
              </a:buClr>
              <a:buFont typeface="Arial" panose="020B0604020202020204" pitchFamily="34" charset="0"/>
              <a:buChar char="•"/>
              <a:defRPr/>
            </a:pPr>
            <a:r>
              <a:rPr lang="en-US" sz="2000" dirty="0"/>
              <a:t>chronic low-grade inflammation</a:t>
            </a:r>
            <a:r>
              <a:rPr lang="en-US" sz="2200" dirty="0"/>
              <a:t>. </a:t>
            </a:r>
            <a:endParaRPr lang="it-IT" sz="2200" b="1" dirty="0">
              <a:solidFill>
                <a:srgbClr val="EEF17B"/>
              </a:solidFill>
            </a:endParaRPr>
          </a:p>
        </p:txBody>
      </p:sp>
    </p:spTree>
    <p:extLst>
      <p:ext uri="{BB962C8B-B14F-4D97-AF65-F5344CB8AC3E}">
        <p14:creationId xmlns:p14="http://schemas.microsoft.com/office/powerpoint/2010/main" val="169268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C16D063-F74F-4252-85FF-07225AC975CA}"/>
              </a:ext>
            </a:extLst>
          </p:cNvPr>
          <p:cNvSpPr/>
          <p:nvPr/>
        </p:nvSpPr>
        <p:spPr>
          <a:xfrm>
            <a:off x="0" y="1020288"/>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804923"/>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3887586" y="154686"/>
            <a:ext cx="8141413" cy="707886"/>
          </a:xfrm>
          <a:prstGeom prst="rect">
            <a:avLst/>
          </a:prstGeom>
          <a:noFill/>
          <a:ln w="9525">
            <a:noFill/>
            <a:miter lim="800000"/>
            <a:headEnd/>
            <a:tailEnd/>
          </a:ln>
        </p:spPr>
        <p:txBody>
          <a:bodyPr wrap="square" lIns="216000" rIns="288000">
            <a:spAutoFit/>
          </a:bodyPr>
          <a:lstStyle/>
          <a:p>
            <a:pPr lvl="1" algn="r"/>
            <a:r>
              <a:rPr lang="it-IT" altLang="it-IT" sz="4000" dirty="0">
                <a:solidFill>
                  <a:srgbClr val="633075"/>
                </a:solidFill>
                <a:latin typeface="Arial Narrow" pitchFamily="34" charset="0"/>
                <a:cs typeface="Helvetica" pitchFamily="34" charset="0"/>
              </a:rPr>
              <a:t>Obesity and </a:t>
            </a:r>
            <a:r>
              <a:rPr lang="it-IT" altLang="it-IT" sz="4000" dirty="0" err="1">
                <a:solidFill>
                  <a:srgbClr val="633075"/>
                </a:solidFill>
                <a:latin typeface="Arial Narrow" pitchFamily="34" charset="0"/>
                <a:cs typeface="Helvetica" pitchFamily="34" charset="0"/>
              </a:rPr>
              <a:t>infertility</a:t>
            </a:r>
            <a:r>
              <a:rPr lang="it-IT" altLang="it-IT" sz="4000" dirty="0">
                <a:solidFill>
                  <a:srgbClr val="633075"/>
                </a:solidFill>
                <a:latin typeface="Arial Narrow" pitchFamily="34" charset="0"/>
                <a:cs typeface="Helvetica" pitchFamily="34" charset="0"/>
              </a:rPr>
              <a:t>: </a:t>
            </a:r>
            <a:r>
              <a:rPr lang="it-IT" altLang="it-IT" sz="4000" dirty="0" err="1">
                <a:solidFill>
                  <a:srgbClr val="633075"/>
                </a:solidFill>
                <a:latin typeface="Arial Narrow" pitchFamily="34" charset="0"/>
                <a:cs typeface="Helvetica" pitchFamily="34" charset="0"/>
              </a:rPr>
              <a:t>relationship</a:t>
            </a:r>
            <a:endParaRPr lang="it-IT" altLang="it-IT" sz="4000" dirty="0">
              <a:solidFill>
                <a:srgbClr val="633075"/>
              </a:solidFill>
              <a:latin typeface="Arial Narrow" pitchFamily="34" charset="0"/>
              <a:cs typeface="Helvetica" pitchFamily="34" charset="0"/>
            </a:endParaRPr>
          </a:p>
        </p:txBody>
      </p:sp>
      <p:grpSp>
        <p:nvGrpSpPr>
          <p:cNvPr id="21" name="Gruppo 20">
            <a:extLst>
              <a:ext uri="{FF2B5EF4-FFF2-40B4-BE49-F238E27FC236}">
                <a16:creationId xmlns:a16="http://schemas.microsoft.com/office/drawing/2014/main" id="{34392C43-CAF7-DC1D-D83B-D43898BA558E}"/>
              </a:ext>
            </a:extLst>
          </p:cNvPr>
          <p:cNvGrpSpPr/>
          <p:nvPr/>
        </p:nvGrpSpPr>
        <p:grpSpPr>
          <a:xfrm>
            <a:off x="14813592" y="3817761"/>
            <a:ext cx="2658141" cy="2764100"/>
            <a:chOff x="7783031" y="1786635"/>
            <a:chExt cx="2658141" cy="2764100"/>
          </a:xfrm>
        </p:grpSpPr>
        <p:sp>
          <p:nvSpPr>
            <p:cNvPr id="17" name="Ovale 16">
              <a:extLst>
                <a:ext uri="{FF2B5EF4-FFF2-40B4-BE49-F238E27FC236}">
                  <a16:creationId xmlns:a16="http://schemas.microsoft.com/office/drawing/2014/main" id="{4DB7E782-DE9D-D35A-FDC3-49784319259B}"/>
                </a:ext>
              </a:extLst>
            </p:cNvPr>
            <p:cNvSpPr/>
            <p:nvPr/>
          </p:nvSpPr>
          <p:spPr>
            <a:xfrm>
              <a:off x="7783031" y="1786635"/>
              <a:ext cx="2658141" cy="2764100"/>
            </a:xfrm>
            <a:prstGeom prst="ellipse">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Elemento grafico 18" descr="Ricerca cartelle con riempimento a tinta unita">
              <a:extLst>
                <a:ext uri="{FF2B5EF4-FFF2-40B4-BE49-F238E27FC236}">
                  <a16:creationId xmlns:a16="http://schemas.microsoft.com/office/drawing/2014/main" id="{8ED032DD-43C4-DEF6-5A17-7D9041080D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242757" y="2299341"/>
              <a:ext cx="1738688" cy="1738688"/>
            </a:xfrm>
            <a:prstGeom prst="rect">
              <a:avLst/>
            </a:prstGeom>
          </p:spPr>
        </p:pic>
      </p:grpSp>
      <p:grpSp>
        <p:nvGrpSpPr>
          <p:cNvPr id="32" name="Gruppo 31">
            <a:extLst>
              <a:ext uri="{FF2B5EF4-FFF2-40B4-BE49-F238E27FC236}">
                <a16:creationId xmlns:a16="http://schemas.microsoft.com/office/drawing/2014/main" id="{F3AB6038-339B-EE71-152B-3FB642DFBEDB}"/>
              </a:ext>
            </a:extLst>
          </p:cNvPr>
          <p:cNvGrpSpPr/>
          <p:nvPr/>
        </p:nvGrpSpPr>
        <p:grpSpPr>
          <a:xfrm>
            <a:off x="192922" y="2530501"/>
            <a:ext cx="11785784" cy="3274422"/>
            <a:chOff x="116310" y="2534502"/>
            <a:chExt cx="5966874" cy="1771638"/>
          </a:xfrm>
        </p:grpSpPr>
        <p:pic>
          <p:nvPicPr>
            <p:cNvPr id="3" name="Immagine 2">
              <a:extLst>
                <a:ext uri="{FF2B5EF4-FFF2-40B4-BE49-F238E27FC236}">
                  <a16:creationId xmlns:a16="http://schemas.microsoft.com/office/drawing/2014/main" id="{659012F5-E545-6CD7-76B6-72FA8E33398E}"/>
                </a:ext>
              </a:extLst>
            </p:cNvPr>
            <p:cNvPicPr>
              <a:picLocks noChangeAspect="1"/>
            </p:cNvPicPr>
            <p:nvPr/>
          </p:nvPicPr>
          <p:blipFill>
            <a:blip r:embed="rId5"/>
            <a:stretch>
              <a:fillRect/>
            </a:stretch>
          </p:blipFill>
          <p:spPr>
            <a:xfrm>
              <a:off x="116310" y="2929689"/>
              <a:ext cx="855274" cy="890584"/>
            </a:xfrm>
            <a:prstGeom prst="rect">
              <a:avLst/>
            </a:prstGeom>
          </p:spPr>
        </p:pic>
        <p:sp>
          <p:nvSpPr>
            <p:cNvPr id="4" name="CasellaDiTesto 3">
              <a:extLst>
                <a:ext uri="{FF2B5EF4-FFF2-40B4-BE49-F238E27FC236}">
                  <a16:creationId xmlns:a16="http://schemas.microsoft.com/office/drawing/2014/main" id="{C1D4F3D8-7A3A-CC75-2189-1FCCD9D8B270}"/>
                </a:ext>
              </a:extLst>
            </p:cNvPr>
            <p:cNvSpPr txBox="1"/>
            <p:nvPr/>
          </p:nvSpPr>
          <p:spPr>
            <a:xfrm>
              <a:off x="1433791" y="2534502"/>
              <a:ext cx="4633243" cy="548639"/>
            </a:xfrm>
            <a:prstGeom prst="rect">
              <a:avLst/>
            </a:prstGeom>
            <a:noFill/>
          </p:spPr>
          <p:txBody>
            <a:bodyPr wrap="square" lIns="144000" rtlCol="0">
              <a:spAutoFit/>
            </a:bodyPr>
            <a:lstStyle/>
            <a:p>
              <a:r>
                <a:rPr lang="en-US" dirty="0">
                  <a:solidFill>
                    <a:schemeClr val="bg2">
                      <a:lumMod val="25000"/>
                    </a:schemeClr>
                  </a:solidFill>
                </a:rPr>
                <a:t>The HPO axis regulates the release of reproductive hormones such as </a:t>
              </a:r>
              <a:r>
                <a:rPr lang="en-US" dirty="0" err="1">
                  <a:solidFill>
                    <a:schemeClr val="bg2">
                      <a:lumMod val="25000"/>
                    </a:schemeClr>
                  </a:solidFill>
                </a:rPr>
                <a:t>GnRH</a:t>
              </a:r>
              <a:r>
                <a:rPr lang="en-US" dirty="0">
                  <a:solidFill>
                    <a:schemeClr val="bg2">
                      <a:lumMod val="25000"/>
                    </a:schemeClr>
                  </a:solidFill>
                </a:rPr>
                <a:t>, LH, FSH, estrogen, and progesterone. These hormones operate together to promote normal ovulation and prepare the uterine lining for implantation</a:t>
              </a:r>
              <a:endParaRPr lang="en-US" b="1" dirty="0">
                <a:solidFill>
                  <a:srgbClr val="633075"/>
                </a:solidFill>
              </a:endParaRPr>
            </a:p>
          </p:txBody>
        </p:sp>
        <p:sp>
          <p:nvSpPr>
            <p:cNvPr id="7" name="CasellaDiTesto 6">
              <a:extLst>
                <a:ext uri="{FF2B5EF4-FFF2-40B4-BE49-F238E27FC236}">
                  <a16:creationId xmlns:a16="http://schemas.microsoft.com/office/drawing/2014/main" id="{164E1121-BD52-9C5E-E8FC-605C31C15816}"/>
                </a:ext>
              </a:extLst>
            </p:cNvPr>
            <p:cNvSpPr txBox="1"/>
            <p:nvPr/>
          </p:nvSpPr>
          <p:spPr>
            <a:xfrm>
              <a:off x="1433791" y="3174926"/>
              <a:ext cx="4649392" cy="713230"/>
            </a:xfrm>
            <a:prstGeom prst="rect">
              <a:avLst/>
            </a:prstGeom>
            <a:noFill/>
          </p:spPr>
          <p:txBody>
            <a:bodyPr wrap="square" lIns="144000" rtlCol="0">
              <a:spAutoFit/>
            </a:bodyPr>
            <a:lstStyle/>
            <a:p>
              <a:r>
                <a:rPr lang="en-US" dirty="0">
                  <a:solidFill>
                    <a:schemeClr val="bg2">
                      <a:lumMod val="25000"/>
                    </a:schemeClr>
                  </a:solidFill>
                </a:rPr>
                <a:t>However, in obese women, extra adipose tissue creates high amounts of estrogen, which disrupts the HPO axis’s regular feedback processes. As a result, </a:t>
              </a:r>
              <a:r>
                <a:rPr lang="en-US" dirty="0" err="1">
                  <a:solidFill>
                    <a:schemeClr val="bg2">
                      <a:lumMod val="25000"/>
                    </a:schemeClr>
                  </a:solidFill>
                </a:rPr>
                <a:t>GnRH</a:t>
              </a:r>
              <a:r>
                <a:rPr lang="en-US" dirty="0">
                  <a:solidFill>
                    <a:schemeClr val="bg2">
                      <a:lumMod val="25000"/>
                    </a:schemeClr>
                  </a:solidFill>
                </a:rPr>
                <a:t> production becomes dysregulated, causing altered LH and FSH secretion patterns, resulting in irregular ovulation or anovulation</a:t>
              </a:r>
            </a:p>
          </p:txBody>
        </p:sp>
        <p:sp>
          <p:nvSpPr>
            <p:cNvPr id="8" name="CasellaDiTesto 7">
              <a:extLst>
                <a:ext uri="{FF2B5EF4-FFF2-40B4-BE49-F238E27FC236}">
                  <a16:creationId xmlns:a16="http://schemas.microsoft.com/office/drawing/2014/main" id="{8EEA54E8-4456-7B12-0D0E-E732365B982B}"/>
                </a:ext>
              </a:extLst>
            </p:cNvPr>
            <p:cNvSpPr txBox="1"/>
            <p:nvPr/>
          </p:nvSpPr>
          <p:spPr>
            <a:xfrm>
              <a:off x="1433792" y="3922093"/>
              <a:ext cx="4649392" cy="384047"/>
            </a:xfrm>
            <a:prstGeom prst="rect">
              <a:avLst/>
            </a:prstGeom>
            <a:noFill/>
          </p:spPr>
          <p:txBody>
            <a:bodyPr wrap="square" lIns="144000" rtlCol="0">
              <a:spAutoFit/>
            </a:bodyPr>
            <a:lstStyle/>
            <a:p>
              <a:r>
                <a:rPr lang="en-US" dirty="0">
                  <a:solidFill>
                    <a:schemeClr val="bg2">
                      <a:lumMod val="25000"/>
                    </a:schemeClr>
                  </a:solidFill>
                </a:rPr>
                <a:t>Excess estrogen from adipose tissue inhibits FSH production, inhibiting the formation and maturity of ovarian follicles required for ovulation</a:t>
              </a:r>
            </a:p>
          </p:txBody>
        </p:sp>
        <p:cxnSp>
          <p:nvCxnSpPr>
            <p:cNvPr id="14" name="Connettore a gomito 13">
              <a:extLst>
                <a:ext uri="{FF2B5EF4-FFF2-40B4-BE49-F238E27FC236}">
                  <a16:creationId xmlns:a16="http://schemas.microsoft.com/office/drawing/2014/main" id="{B810AB87-A0A4-5D50-88CD-D0AF30A538DA}"/>
                </a:ext>
              </a:extLst>
            </p:cNvPr>
            <p:cNvCxnSpPr>
              <a:cxnSpLocks/>
              <a:stCxn id="8" idx="1"/>
              <a:endCxn id="4" idx="1"/>
            </p:cNvCxnSpPr>
            <p:nvPr/>
          </p:nvCxnSpPr>
          <p:spPr>
            <a:xfrm rot="10800000">
              <a:off x="1433791" y="2808822"/>
              <a:ext cx="1" cy="1305295"/>
            </a:xfrm>
            <a:prstGeom prst="bentConnector3">
              <a:avLst>
                <a:gd name="adj1" fmla="val 11430100000"/>
              </a:avLst>
            </a:prstGeom>
            <a:ln>
              <a:solidFill>
                <a:srgbClr val="63307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FCB4CED3-22BE-F88A-68F3-5CF72385F22F}"/>
                </a:ext>
              </a:extLst>
            </p:cNvPr>
            <p:cNvCxnSpPr>
              <a:cxnSpLocks/>
              <a:stCxn id="3" idx="3"/>
              <a:endCxn id="7" idx="1"/>
            </p:cNvCxnSpPr>
            <p:nvPr/>
          </p:nvCxnSpPr>
          <p:spPr>
            <a:xfrm>
              <a:off x="971584" y="3374981"/>
              <a:ext cx="462207" cy="156560"/>
            </a:xfrm>
            <a:prstGeom prst="line">
              <a:avLst/>
            </a:prstGeom>
            <a:ln>
              <a:solidFill>
                <a:srgbClr val="633075"/>
              </a:solidFill>
              <a:tailEnd type="oval"/>
            </a:ln>
          </p:spPr>
          <p:style>
            <a:lnRef idx="1">
              <a:schemeClr val="accent1"/>
            </a:lnRef>
            <a:fillRef idx="0">
              <a:schemeClr val="accent1"/>
            </a:fillRef>
            <a:effectRef idx="0">
              <a:schemeClr val="accent1"/>
            </a:effectRef>
            <a:fontRef idx="minor">
              <a:schemeClr val="tx1"/>
            </a:fontRef>
          </p:style>
        </p:cxnSp>
      </p:grpSp>
      <p:sp>
        <p:nvSpPr>
          <p:cNvPr id="31" name="Rettangolo 30">
            <a:extLst>
              <a:ext uri="{FF2B5EF4-FFF2-40B4-BE49-F238E27FC236}">
                <a16:creationId xmlns:a16="http://schemas.microsoft.com/office/drawing/2014/main" id="{93D49E41-D109-898B-B6F5-688996562FA4}"/>
              </a:ext>
            </a:extLst>
          </p:cNvPr>
          <p:cNvSpPr/>
          <p:nvPr/>
        </p:nvSpPr>
        <p:spPr>
          <a:xfrm>
            <a:off x="138224" y="1281039"/>
            <a:ext cx="11914909" cy="921481"/>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Obesity causes infertility primarily through hormonal imbalance, namely in the</a:t>
            </a:r>
          </a:p>
          <a:p>
            <a:pPr algn="ctr"/>
            <a:r>
              <a:rPr lang="en-US" sz="2400" dirty="0">
                <a:solidFill>
                  <a:schemeClr val="bg1"/>
                </a:solidFill>
              </a:rPr>
              <a:t>hypothalamic–pituitary–ovarian (HPO) axis, which affects reproductive function.</a:t>
            </a:r>
          </a:p>
        </p:txBody>
      </p:sp>
      <p:sp>
        <p:nvSpPr>
          <p:cNvPr id="5" name="Text Box 5">
            <a:extLst>
              <a:ext uri="{FF2B5EF4-FFF2-40B4-BE49-F238E27FC236}">
                <a16:creationId xmlns:a16="http://schemas.microsoft.com/office/drawing/2014/main" id="{05039A66-6BCF-12B2-FF78-ADF7829400D4}"/>
              </a:ext>
            </a:extLst>
          </p:cNvPr>
          <p:cNvSpPr txBox="1">
            <a:spLocks noChangeArrowheads="1"/>
          </p:cNvSpPr>
          <p:nvPr/>
        </p:nvSpPr>
        <p:spPr bwMode="auto">
          <a:xfrm>
            <a:off x="0" y="5850000"/>
            <a:ext cx="1217412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en-US" altLang="it-IT" b="1" dirty="0">
                <a:solidFill>
                  <a:srgbClr val="909090"/>
                </a:solidFill>
                <a:latin typeface="Arial Narrow" panose="020B0606020202030204" pitchFamily="34" charset="0"/>
                <a:cs typeface="Arial" panose="020B0604020202020204" pitchFamily="34" charset="0"/>
              </a:rPr>
              <a:t>Charalampos </a:t>
            </a:r>
            <a:r>
              <a:rPr lang="en-US" altLang="it-IT" b="1" dirty="0" err="1">
                <a:solidFill>
                  <a:srgbClr val="909090"/>
                </a:solidFill>
                <a:latin typeface="Arial Narrow" panose="020B0606020202030204" pitchFamily="34" charset="0"/>
                <a:cs typeface="Arial" panose="020B0604020202020204" pitchFamily="34" charset="0"/>
              </a:rPr>
              <a:t>Voros</a:t>
            </a:r>
            <a:r>
              <a:rPr lang="en-US" altLang="it-IT" b="1" dirty="0">
                <a:solidFill>
                  <a:srgbClr val="909090"/>
                </a:solidFill>
                <a:latin typeface="Arial Narrow" panose="020B0606020202030204" pitchFamily="34" charset="0"/>
                <a:cs typeface="Arial" panose="020B0604020202020204" pitchFamily="34" charset="0"/>
              </a:rPr>
              <a:t>, et al </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2025, The Relationship Between Obesity, Bariatric Surgery, and Infertility: A Systematic Review</a:t>
            </a:r>
          </a:p>
          <a:p>
            <a:pPr lvl="0" algn="r" defTabSz="457200" fontAlgn="base">
              <a:spcBef>
                <a:spcPct val="0"/>
              </a:spcBef>
              <a:spcAft>
                <a:spcPct val="0"/>
              </a:spcAft>
              <a:defRPr/>
            </a:pPr>
            <a:r>
              <a:rPr lang="en-US" altLang="it-IT" sz="1600" i="1" dirty="0">
                <a:solidFill>
                  <a:srgbClr val="909090"/>
                </a:solidFill>
                <a:latin typeface="Arial Narrow" panose="020B0606020202030204" pitchFamily="34" charset="0"/>
                <a:cs typeface="Arial" panose="020B0604020202020204" pitchFamily="34" charset="0"/>
              </a:rPr>
              <a:t>Life, 15,758</a:t>
            </a:r>
          </a:p>
        </p:txBody>
      </p:sp>
    </p:spTree>
    <p:extLst>
      <p:ext uri="{BB962C8B-B14F-4D97-AF65-F5344CB8AC3E}">
        <p14:creationId xmlns:p14="http://schemas.microsoft.com/office/powerpoint/2010/main" val="42617892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C16D063-F74F-4252-85FF-07225AC975CA}"/>
              </a:ext>
            </a:extLst>
          </p:cNvPr>
          <p:cNvSpPr/>
          <p:nvPr/>
        </p:nvSpPr>
        <p:spPr>
          <a:xfrm>
            <a:off x="0" y="1020288"/>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C6791EB-4AFE-4771-99AB-67969875EDB4}"/>
              </a:ext>
            </a:extLst>
          </p:cNvPr>
          <p:cNvSpPr/>
          <p:nvPr/>
        </p:nvSpPr>
        <p:spPr>
          <a:xfrm>
            <a:off x="0" y="5730491"/>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3887586" y="228428"/>
            <a:ext cx="8141413" cy="707886"/>
          </a:xfrm>
          <a:prstGeom prst="rect">
            <a:avLst/>
          </a:prstGeom>
          <a:noFill/>
          <a:ln w="9525">
            <a:noFill/>
            <a:miter lim="800000"/>
            <a:headEnd/>
            <a:tailEnd/>
          </a:ln>
        </p:spPr>
        <p:txBody>
          <a:bodyPr wrap="square" lIns="216000" rIns="288000">
            <a:spAutoFit/>
          </a:bodyPr>
          <a:lstStyle/>
          <a:p>
            <a:pPr lvl="1" algn="r"/>
            <a:r>
              <a:rPr lang="it-IT" altLang="it-IT" sz="4000" dirty="0">
                <a:solidFill>
                  <a:srgbClr val="633075"/>
                </a:solidFill>
                <a:latin typeface="Arial Narrow" pitchFamily="34" charset="0"/>
                <a:cs typeface="Helvetica" pitchFamily="34" charset="0"/>
              </a:rPr>
              <a:t>Obesity and </a:t>
            </a:r>
            <a:r>
              <a:rPr lang="it-IT" altLang="it-IT" sz="4000" dirty="0" err="1">
                <a:solidFill>
                  <a:srgbClr val="633075"/>
                </a:solidFill>
                <a:latin typeface="Arial Narrow" pitchFamily="34" charset="0"/>
                <a:cs typeface="Helvetica" pitchFamily="34" charset="0"/>
              </a:rPr>
              <a:t>infertility</a:t>
            </a:r>
            <a:r>
              <a:rPr lang="it-IT" altLang="it-IT" sz="4000" dirty="0">
                <a:solidFill>
                  <a:srgbClr val="633075"/>
                </a:solidFill>
                <a:latin typeface="Arial Narrow" pitchFamily="34" charset="0"/>
                <a:cs typeface="Helvetica" pitchFamily="34" charset="0"/>
              </a:rPr>
              <a:t>: </a:t>
            </a:r>
            <a:r>
              <a:rPr lang="it-IT" altLang="it-IT" sz="4000" dirty="0" err="1">
                <a:solidFill>
                  <a:srgbClr val="633075"/>
                </a:solidFill>
                <a:latin typeface="Arial Narrow" pitchFamily="34" charset="0"/>
                <a:cs typeface="Helvetica" pitchFamily="34" charset="0"/>
              </a:rPr>
              <a:t>relationship</a:t>
            </a:r>
            <a:endParaRPr lang="en-US" altLang="it-IT" sz="4000" dirty="0">
              <a:solidFill>
                <a:srgbClr val="633075"/>
              </a:solidFill>
              <a:latin typeface="Arial Narrow" pitchFamily="34" charset="0"/>
              <a:cs typeface="Helvetica" pitchFamily="34" charset="0"/>
            </a:endParaRPr>
          </a:p>
        </p:txBody>
      </p:sp>
      <p:grpSp>
        <p:nvGrpSpPr>
          <p:cNvPr id="21" name="Gruppo 20">
            <a:extLst>
              <a:ext uri="{FF2B5EF4-FFF2-40B4-BE49-F238E27FC236}">
                <a16:creationId xmlns:a16="http://schemas.microsoft.com/office/drawing/2014/main" id="{34392C43-CAF7-DC1D-D83B-D43898BA558E}"/>
              </a:ext>
            </a:extLst>
          </p:cNvPr>
          <p:cNvGrpSpPr/>
          <p:nvPr/>
        </p:nvGrpSpPr>
        <p:grpSpPr>
          <a:xfrm>
            <a:off x="14813592" y="3817761"/>
            <a:ext cx="2658141" cy="2764100"/>
            <a:chOff x="7783031" y="1786635"/>
            <a:chExt cx="2658141" cy="2764100"/>
          </a:xfrm>
        </p:grpSpPr>
        <p:sp>
          <p:nvSpPr>
            <p:cNvPr id="17" name="Ovale 16">
              <a:extLst>
                <a:ext uri="{FF2B5EF4-FFF2-40B4-BE49-F238E27FC236}">
                  <a16:creationId xmlns:a16="http://schemas.microsoft.com/office/drawing/2014/main" id="{4DB7E782-DE9D-D35A-FDC3-49784319259B}"/>
                </a:ext>
              </a:extLst>
            </p:cNvPr>
            <p:cNvSpPr/>
            <p:nvPr/>
          </p:nvSpPr>
          <p:spPr>
            <a:xfrm>
              <a:off x="7783031" y="1786635"/>
              <a:ext cx="2658141" cy="2764100"/>
            </a:xfrm>
            <a:prstGeom prst="ellipse">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Elemento grafico 18" descr="Ricerca cartelle con riempimento a tinta unita">
              <a:extLst>
                <a:ext uri="{FF2B5EF4-FFF2-40B4-BE49-F238E27FC236}">
                  <a16:creationId xmlns:a16="http://schemas.microsoft.com/office/drawing/2014/main" id="{8ED032DD-43C4-DEF6-5A17-7D9041080D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242757" y="2299341"/>
              <a:ext cx="1738688" cy="1738688"/>
            </a:xfrm>
            <a:prstGeom prst="rect">
              <a:avLst/>
            </a:prstGeom>
          </p:spPr>
        </p:pic>
      </p:grpSp>
      <p:graphicFrame>
        <p:nvGraphicFramePr>
          <p:cNvPr id="6" name="Tabella 6">
            <a:extLst>
              <a:ext uri="{FF2B5EF4-FFF2-40B4-BE49-F238E27FC236}">
                <a16:creationId xmlns:a16="http://schemas.microsoft.com/office/drawing/2014/main" id="{276F273D-DEF9-93D0-DB58-75FC9FD968E2}"/>
              </a:ext>
            </a:extLst>
          </p:cNvPr>
          <p:cNvGraphicFramePr>
            <a:graphicFrameLocks noGrp="1"/>
          </p:cNvGraphicFramePr>
          <p:nvPr>
            <p:extLst>
              <p:ext uri="{D42A27DB-BD31-4B8C-83A1-F6EECF244321}">
                <p14:modId xmlns:p14="http://schemas.microsoft.com/office/powerpoint/2010/main" val="3894487702"/>
              </p:ext>
            </p:extLst>
          </p:nvPr>
        </p:nvGraphicFramePr>
        <p:xfrm>
          <a:off x="6170255" y="1727617"/>
          <a:ext cx="5999963" cy="3819743"/>
        </p:xfrm>
        <a:graphic>
          <a:graphicData uri="http://schemas.openxmlformats.org/drawingml/2006/table">
            <a:tbl>
              <a:tblPr firstRow="1" bandRow="1">
                <a:tableStyleId>{5C22544A-7EE6-4342-B048-85BDC9FD1C3A}</a:tableStyleId>
              </a:tblPr>
              <a:tblGrid>
                <a:gridCol w="2148305">
                  <a:extLst>
                    <a:ext uri="{9D8B030D-6E8A-4147-A177-3AD203B41FA5}">
                      <a16:colId xmlns:a16="http://schemas.microsoft.com/office/drawing/2014/main" val="4196391530"/>
                    </a:ext>
                  </a:extLst>
                </a:gridCol>
                <a:gridCol w="3851658">
                  <a:extLst>
                    <a:ext uri="{9D8B030D-6E8A-4147-A177-3AD203B41FA5}">
                      <a16:colId xmlns:a16="http://schemas.microsoft.com/office/drawing/2014/main" val="2869821045"/>
                    </a:ext>
                  </a:extLst>
                </a:gridCol>
              </a:tblGrid>
              <a:tr h="649823">
                <a:tc gridSpan="2">
                  <a:txBody>
                    <a:bodyPr/>
                    <a:lstStyle/>
                    <a:p>
                      <a:pPr algn="ctr"/>
                      <a:r>
                        <a:rPr lang="it-IT" sz="2200" b="1" dirty="0" err="1"/>
                        <a:t>Persistent</a:t>
                      </a:r>
                      <a:r>
                        <a:rPr lang="it-IT" sz="2200" b="1" baseline="0" dirty="0"/>
                        <a:t> </a:t>
                      </a:r>
                      <a:r>
                        <a:rPr lang="it-IT" sz="2200" b="1" baseline="0" dirty="0" err="1"/>
                        <a:t>low</a:t>
                      </a:r>
                      <a:r>
                        <a:rPr lang="it-IT" sz="2200" b="1" baseline="0" dirty="0"/>
                        <a:t>-grade </a:t>
                      </a:r>
                      <a:r>
                        <a:rPr lang="it-IT" sz="2200" b="1" baseline="0" dirty="0" err="1"/>
                        <a:t>inflammation</a:t>
                      </a:r>
                      <a:endParaRPr lang="it-IT" sz="2200" b="1" dirty="0"/>
                    </a:p>
                  </a:txBody>
                  <a:tcPr anchor="ctr">
                    <a:solidFill>
                      <a:srgbClr val="633075"/>
                    </a:solidFill>
                  </a:tcPr>
                </a:tc>
                <a:tc hMerge="1">
                  <a:txBody>
                    <a:bodyPr/>
                    <a:lstStyle/>
                    <a:p>
                      <a:endParaRPr lang="it-IT" dirty="0"/>
                    </a:p>
                  </a:txBody>
                  <a:tcPr/>
                </a:tc>
                <a:extLst>
                  <a:ext uri="{0D108BD9-81ED-4DB2-BD59-A6C34878D82A}">
                    <a16:rowId xmlns:a16="http://schemas.microsoft.com/office/drawing/2014/main" val="907513427"/>
                  </a:ext>
                </a:extLst>
              </a:tr>
              <a:tr h="649823">
                <a:tc>
                  <a:txBody>
                    <a:bodyPr/>
                    <a:lstStyle/>
                    <a:p>
                      <a:pPr algn="l"/>
                      <a:r>
                        <a:rPr lang="it-IT" sz="1600" b="1" dirty="0" err="1">
                          <a:solidFill>
                            <a:schemeClr val="bg2">
                              <a:lumMod val="25000"/>
                            </a:schemeClr>
                          </a:solidFill>
                        </a:rPr>
                        <a:t>Inflammatory</a:t>
                      </a:r>
                      <a:r>
                        <a:rPr lang="it-IT" sz="1600" b="1" dirty="0">
                          <a:solidFill>
                            <a:schemeClr val="bg2">
                              <a:lumMod val="25000"/>
                            </a:schemeClr>
                          </a:solidFill>
                        </a:rPr>
                        <a:t> </a:t>
                      </a:r>
                      <a:r>
                        <a:rPr lang="it-IT" sz="1600" b="1" dirty="0" err="1">
                          <a:solidFill>
                            <a:schemeClr val="bg2">
                              <a:lumMod val="25000"/>
                            </a:schemeClr>
                          </a:solidFill>
                        </a:rPr>
                        <a:t>cytokines</a:t>
                      </a:r>
                      <a:endParaRPr lang="it-IT" sz="1600" b="1" dirty="0">
                        <a:solidFill>
                          <a:schemeClr val="bg2">
                            <a:lumMod val="25000"/>
                          </a:schemeClr>
                        </a:solidFill>
                      </a:endParaRPr>
                    </a:p>
                  </a:txBody>
                  <a:tcPr marL="216000" anchor="ctr">
                    <a:solidFill>
                      <a:schemeClr val="bg1">
                        <a:lumMod val="95000"/>
                      </a:schemeClr>
                    </a:solidFill>
                  </a:tcPr>
                </a:tc>
                <a:tc>
                  <a:txBody>
                    <a:bodyPr/>
                    <a:lstStyle/>
                    <a:p>
                      <a:pPr algn="l"/>
                      <a:r>
                        <a:rPr lang="en-US" sz="1500" dirty="0">
                          <a:solidFill>
                            <a:schemeClr val="bg2">
                              <a:lumMod val="25000"/>
                            </a:schemeClr>
                          </a:solidFill>
                        </a:rPr>
                        <a:t>Adipose tissue not only stores fat but</a:t>
                      </a:r>
                    </a:p>
                    <a:p>
                      <a:pPr algn="l"/>
                      <a:r>
                        <a:rPr lang="en-US" sz="1500" dirty="0">
                          <a:solidFill>
                            <a:schemeClr val="bg2">
                              <a:lumMod val="25000"/>
                            </a:schemeClr>
                          </a:solidFill>
                        </a:rPr>
                        <a:t>also TNF-α, IL-6, and CRP. These inflammatory</a:t>
                      </a:r>
                    </a:p>
                    <a:p>
                      <a:pPr algn="l"/>
                      <a:r>
                        <a:rPr lang="en-US" sz="1500" dirty="0">
                          <a:solidFill>
                            <a:schemeClr val="bg2">
                              <a:lumMod val="25000"/>
                            </a:schemeClr>
                          </a:solidFill>
                        </a:rPr>
                        <a:t>mediators have been linked to decreased </a:t>
                      </a:r>
                      <a:r>
                        <a:rPr lang="en-US" sz="1500" b="1" dirty="0">
                          <a:solidFill>
                            <a:srgbClr val="5A1361"/>
                          </a:solidFill>
                        </a:rPr>
                        <a:t>ovarian function, impaired follicular growth,</a:t>
                      </a:r>
                    </a:p>
                    <a:p>
                      <a:pPr algn="l"/>
                      <a:r>
                        <a:rPr lang="en-US" sz="1500" b="1" dirty="0">
                          <a:solidFill>
                            <a:srgbClr val="5A1361"/>
                          </a:solidFill>
                        </a:rPr>
                        <a:t>and disrupted endometrial receptivity</a:t>
                      </a:r>
                      <a:r>
                        <a:rPr lang="en-US" dirty="0">
                          <a:solidFill>
                            <a:schemeClr val="bg2">
                              <a:lumMod val="25000"/>
                            </a:schemeClr>
                          </a:solidFill>
                        </a:rPr>
                        <a:t>.</a:t>
                      </a:r>
                      <a:endParaRPr lang="it-IT" dirty="0">
                        <a:solidFill>
                          <a:schemeClr val="bg2">
                            <a:lumMod val="25000"/>
                          </a:schemeClr>
                        </a:solidFill>
                      </a:endParaRPr>
                    </a:p>
                  </a:txBody>
                  <a:tcPr anchor="ctr">
                    <a:solidFill>
                      <a:schemeClr val="bg1">
                        <a:lumMod val="95000"/>
                      </a:schemeClr>
                    </a:solidFill>
                  </a:tcPr>
                </a:tc>
                <a:extLst>
                  <a:ext uri="{0D108BD9-81ED-4DB2-BD59-A6C34878D82A}">
                    <a16:rowId xmlns:a16="http://schemas.microsoft.com/office/drawing/2014/main" val="2739233440"/>
                  </a:ext>
                </a:extLst>
              </a:tr>
              <a:tr h="649823">
                <a:tc>
                  <a:txBody>
                    <a:bodyPr/>
                    <a:lstStyle/>
                    <a:p>
                      <a:pPr algn="l"/>
                      <a:r>
                        <a:rPr lang="it-IT" sz="1600" b="1" dirty="0" err="1">
                          <a:solidFill>
                            <a:schemeClr val="bg2">
                              <a:lumMod val="25000"/>
                            </a:schemeClr>
                          </a:solidFill>
                        </a:rPr>
                        <a:t>Oxidative</a:t>
                      </a:r>
                      <a:r>
                        <a:rPr lang="it-IT" sz="1600" b="1" dirty="0">
                          <a:solidFill>
                            <a:schemeClr val="bg2">
                              <a:lumMod val="25000"/>
                            </a:schemeClr>
                          </a:solidFill>
                        </a:rPr>
                        <a:t> stress</a:t>
                      </a:r>
                    </a:p>
                  </a:txBody>
                  <a:tcPr marL="21600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rPr>
                        <a:t>can harm oocytes (eggs), diminish mitochondrial activity in follicles,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rPr>
                        <a:t>and hinder embryo implantation</a:t>
                      </a:r>
                      <a:endParaRPr lang="it-IT" sz="1600" dirty="0">
                        <a:solidFill>
                          <a:schemeClr val="bg2">
                            <a:lumMod val="25000"/>
                          </a:schemeClr>
                        </a:solidFill>
                      </a:endParaRPr>
                    </a:p>
                  </a:txBody>
                  <a:tcPr anchor="ctr">
                    <a:solidFill>
                      <a:schemeClr val="bg1">
                        <a:lumMod val="95000"/>
                      </a:schemeClr>
                    </a:solidFill>
                  </a:tcPr>
                </a:tc>
                <a:extLst>
                  <a:ext uri="{0D108BD9-81ED-4DB2-BD59-A6C34878D82A}">
                    <a16:rowId xmlns:a16="http://schemas.microsoft.com/office/drawing/2014/main" val="2717651584"/>
                  </a:ext>
                </a:extLst>
              </a:tr>
              <a:tr h="649823">
                <a:tc>
                  <a:txBody>
                    <a:bodyPr/>
                    <a:lstStyle/>
                    <a:p>
                      <a:pPr algn="l"/>
                      <a:r>
                        <a:rPr lang="en-US" sz="1600" b="1" dirty="0">
                          <a:solidFill>
                            <a:schemeClr val="bg2">
                              <a:lumMod val="25000"/>
                            </a:schemeClr>
                          </a:solidFill>
                        </a:rPr>
                        <a:t>Heightened inflammatory</a:t>
                      </a:r>
                    </a:p>
                    <a:p>
                      <a:pPr algn="l"/>
                      <a:r>
                        <a:rPr lang="en-US" sz="1600" b="1" dirty="0">
                          <a:solidFill>
                            <a:schemeClr val="bg2">
                              <a:lumMod val="25000"/>
                            </a:schemeClr>
                          </a:solidFill>
                        </a:rPr>
                        <a:t>markers </a:t>
                      </a:r>
                      <a:r>
                        <a:rPr lang="en-US" sz="1600" b="0" dirty="0">
                          <a:solidFill>
                            <a:schemeClr val="bg2">
                              <a:lumMod val="25000"/>
                            </a:schemeClr>
                          </a:solidFill>
                        </a:rPr>
                        <a:t>in obese women</a:t>
                      </a:r>
                      <a:endParaRPr lang="it-IT" sz="1600" b="0" dirty="0">
                        <a:solidFill>
                          <a:schemeClr val="bg2">
                            <a:lumMod val="25000"/>
                          </a:schemeClr>
                        </a:solidFill>
                      </a:endParaRPr>
                    </a:p>
                  </a:txBody>
                  <a:tcPr marL="216000"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bg2">
                              <a:lumMod val="25000"/>
                            </a:schemeClr>
                          </a:solidFill>
                          <a:latin typeface="+mn-lt"/>
                          <a:ea typeface="+mn-ea"/>
                          <a:cs typeface="+mn-cs"/>
                        </a:rPr>
                        <a:t>are associated with higher rates of implantation failure, early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bg2">
                              <a:lumMod val="25000"/>
                            </a:schemeClr>
                          </a:solidFill>
                          <a:latin typeface="+mn-lt"/>
                          <a:ea typeface="+mn-ea"/>
                          <a:cs typeface="+mn-cs"/>
                        </a:rPr>
                        <a:t>pregnancy loss, and poor embryo quality</a:t>
                      </a:r>
                      <a:endParaRPr lang="it-IT" sz="1500" kern="1200" dirty="0">
                        <a:solidFill>
                          <a:schemeClr val="bg2">
                            <a:lumMod val="25000"/>
                          </a:schemeClr>
                        </a:solidFill>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val="3012866706"/>
                  </a:ext>
                </a:extLst>
              </a:tr>
            </a:tbl>
          </a:graphicData>
        </a:graphic>
      </p:graphicFrame>
      <p:grpSp>
        <p:nvGrpSpPr>
          <p:cNvPr id="32" name="Gruppo 31">
            <a:extLst>
              <a:ext uri="{FF2B5EF4-FFF2-40B4-BE49-F238E27FC236}">
                <a16:creationId xmlns:a16="http://schemas.microsoft.com/office/drawing/2014/main" id="{F3AB6038-339B-EE71-152B-3FB642DFBEDB}"/>
              </a:ext>
            </a:extLst>
          </p:cNvPr>
          <p:cNvGrpSpPr/>
          <p:nvPr/>
        </p:nvGrpSpPr>
        <p:grpSpPr>
          <a:xfrm>
            <a:off x="129126" y="2743149"/>
            <a:ext cx="5966874" cy="2723183"/>
            <a:chOff x="116310" y="2534502"/>
            <a:chExt cx="5966874" cy="2780719"/>
          </a:xfrm>
        </p:grpSpPr>
        <p:pic>
          <p:nvPicPr>
            <p:cNvPr id="3" name="Immagine 2">
              <a:extLst>
                <a:ext uri="{FF2B5EF4-FFF2-40B4-BE49-F238E27FC236}">
                  <a16:creationId xmlns:a16="http://schemas.microsoft.com/office/drawing/2014/main" id="{659012F5-E545-6CD7-76B6-72FA8E33398E}"/>
                </a:ext>
              </a:extLst>
            </p:cNvPr>
            <p:cNvPicPr>
              <a:picLocks noChangeAspect="1"/>
            </p:cNvPicPr>
            <p:nvPr/>
          </p:nvPicPr>
          <p:blipFill>
            <a:blip r:embed="rId5"/>
            <a:stretch>
              <a:fillRect/>
            </a:stretch>
          </p:blipFill>
          <p:spPr>
            <a:xfrm>
              <a:off x="116310" y="2929689"/>
              <a:ext cx="855274" cy="890584"/>
            </a:xfrm>
            <a:prstGeom prst="rect">
              <a:avLst/>
            </a:prstGeom>
          </p:spPr>
        </p:pic>
        <p:sp>
          <p:nvSpPr>
            <p:cNvPr id="4" name="CasellaDiTesto 3">
              <a:extLst>
                <a:ext uri="{FF2B5EF4-FFF2-40B4-BE49-F238E27FC236}">
                  <a16:creationId xmlns:a16="http://schemas.microsoft.com/office/drawing/2014/main" id="{C1D4F3D8-7A3A-CC75-2189-1FCCD9D8B270}"/>
                </a:ext>
              </a:extLst>
            </p:cNvPr>
            <p:cNvSpPr txBox="1"/>
            <p:nvPr/>
          </p:nvSpPr>
          <p:spPr>
            <a:xfrm>
              <a:off x="1433791" y="2534502"/>
              <a:ext cx="3781304" cy="597128"/>
            </a:xfrm>
            <a:prstGeom prst="rect">
              <a:avLst/>
            </a:prstGeom>
            <a:noFill/>
          </p:spPr>
          <p:txBody>
            <a:bodyPr wrap="square" lIns="144000" rtlCol="0">
              <a:spAutoFit/>
            </a:bodyPr>
            <a:lstStyle/>
            <a:p>
              <a:r>
                <a:rPr lang="en-US" sz="1600" dirty="0">
                  <a:solidFill>
                    <a:schemeClr val="bg2">
                      <a:lumMod val="25000"/>
                    </a:schemeClr>
                  </a:solidFill>
                </a:rPr>
                <a:t>In the </a:t>
              </a:r>
              <a:r>
                <a:rPr lang="en-US" sz="1600" b="1" dirty="0">
                  <a:solidFill>
                    <a:srgbClr val="633075"/>
                  </a:solidFill>
                </a:rPr>
                <a:t>ovaries insulin works  in tandem with LH </a:t>
              </a:r>
              <a:r>
                <a:rPr lang="en-US" sz="1600" dirty="0">
                  <a:solidFill>
                    <a:schemeClr val="tx1">
                      <a:lumMod val="65000"/>
                      <a:lumOff val="35000"/>
                    </a:schemeClr>
                  </a:solidFill>
                </a:rPr>
                <a:t>to promote androgen synthesis</a:t>
              </a:r>
            </a:p>
          </p:txBody>
        </p:sp>
        <p:sp>
          <p:nvSpPr>
            <p:cNvPr id="7" name="CasellaDiTesto 6">
              <a:extLst>
                <a:ext uri="{FF2B5EF4-FFF2-40B4-BE49-F238E27FC236}">
                  <a16:creationId xmlns:a16="http://schemas.microsoft.com/office/drawing/2014/main" id="{164E1121-BD52-9C5E-E8FC-605C31C15816}"/>
                </a:ext>
              </a:extLst>
            </p:cNvPr>
            <p:cNvSpPr txBox="1"/>
            <p:nvPr/>
          </p:nvSpPr>
          <p:spPr>
            <a:xfrm>
              <a:off x="1433791" y="3250930"/>
              <a:ext cx="4649392" cy="1068545"/>
            </a:xfrm>
            <a:prstGeom prst="rect">
              <a:avLst/>
            </a:prstGeom>
            <a:noFill/>
          </p:spPr>
          <p:txBody>
            <a:bodyPr wrap="square" lIns="144000" rtlCol="0">
              <a:spAutoFit/>
            </a:bodyPr>
            <a:lstStyle/>
            <a:p>
              <a:r>
                <a:rPr lang="en-US" sz="1600" dirty="0">
                  <a:solidFill>
                    <a:schemeClr val="bg2">
                      <a:lumMod val="25000"/>
                    </a:schemeClr>
                  </a:solidFill>
                </a:rPr>
                <a:t>This results in </a:t>
              </a:r>
              <a:r>
                <a:rPr lang="en-US" sz="1600" dirty="0" err="1">
                  <a:solidFill>
                    <a:schemeClr val="bg2">
                      <a:lumMod val="25000"/>
                    </a:schemeClr>
                  </a:solidFill>
                </a:rPr>
                <a:t>hyperandrogenic</a:t>
              </a:r>
              <a:r>
                <a:rPr lang="en-US" sz="1600" dirty="0">
                  <a:solidFill>
                    <a:schemeClr val="bg2">
                      <a:lumMod val="25000"/>
                    </a:schemeClr>
                  </a:solidFill>
                </a:rPr>
                <a:t> condition(typical of PCOS), that lead to follicular stoppage, </a:t>
              </a:r>
              <a:r>
                <a:rPr lang="en-US" sz="1600" b="1" dirty="0">
                  <a:solidFill>
                    <a:srgbClr val="5A1361"/>
                  </a:solidFill>
                </a:rPr>
                <a:t>lack of ovulation</a:t>
              </a:r>
              <a:r>
                <a:rPr lang="en-US" sz="1600" dirty="0">
                  <a:solidFill>
                    <a:schemeClr val="bg2">
                      <a:lumMod val="25000"/>
                    </a:schemeClr>
                  </a:solidFill>
                </a:rPr>
                <a:t>, and monthly abnormalities</a:t>
              </a:r>
            </a:p>
            <a:p>
              <a:endParaRPr lang="en-US" sz="1400" dirty="0">
                <a:solidFill>
                  <a:schemeClr val="bg2">
                    <a:lumMod val="25000"/>
                  </a:schemeClr>
                </a:solidFill>
              </a:endParaRPr>
            </a:p>
          </p:txBody>
        </p:sp>
        <p:sp>
          <p:nvSpPr>
            <p:cNvPr id="8" name="CasellaDiTesto 7">
              <a:extLst>
                <a:ext uri="{FF2B5EF4-FFF2-40B4-BE49-F238E27FC236}">
                  <a16:creationId xmlns:a16="http://schemas.microsoft.com/office/drawing/2014/main" id="{8EEA54E8-4456-7B12-0D0E-E732365B982B}"/>
                </a:ext>
              </a:extLst>
            </p:cNvPr>
            <p:cNvSpPr txBox="1"/>
            <p:nvPr/>
          </p:nvSpPr>
          <p:spPr>
            <a:xfrm>
              <a:off x="1433792" y="4215247"/>
              <a:ext cx="4649392" cy="1099974"/>
            </a:xfrm>
            <a:prstGeom prst="rect">
              <a:avLst/>
            </a:prstGeom>
            <a:noFill/>
          </p:spPr>
          <p:txBody>
            <a:bodyPr wrap="square" lIns="144000" rtlCol="0">
              <a:spAutoFit/>
            </a:bodyPr>
            <a:lstStyle/>
            <a:p>
              <a:r>
                <a:rPr lang="en-US" sz="1600" dirty="0">
                  <a:solidFill>
                    <a:schemeClr val="tx1">
                      <a:lumMod val="65000"/>
                      <a:lumOff val="35000"/>
                    </a:schemeClr>
                  </a:solidFill>
                </a:rPr>
                <a:t>High insulin levels inhibit hepatic synthesis of</a:t>
              </a:r>
            </a:p>
            <a:p>
              <a:r>
                <a:rPr lang="en-US" sz="1600" b="1" dirty="0">
                  <a:solidFill>
                    <a:srgbClr val="5A1361"/>
                  </a:solidFill>
                </a:rPr>
                <a:t>sex hormone-binding globulin (SHBG)</a:t>
              </a:r>
              <a:r>
                <a:rPr lang="en-US" sz="1600" dirty="0">
                  <a:solidFill>
                    <a:schemeClr val="tx1">
                      <a:lumMod val="65000"/>
                      <a:lumOff val="35000"/>
                    </a:schemeClr>
                  </a:solidFill>
                </a:rPr>
                <a:t>, resulting in elevated levels of circulating free testosterone, exacerbating ovulatory failure </a:t>
              </a:r>
            </a:p>
          </p:txBody>
        </p:sp>
        <p:cxnSp>
          <p:nvCxnSpPr>
            <p:cNvPr id="14" name="Connettore a gomito 13">
              <a:extLst>
                <a:ext uri="{FF2B5EF4-FFF2-40B4-BE49-F238E27FC236}">
                  <a16:creationId xmlns:a16="http://schemas.microsoft.com/office/drawing/2014/main" id="{B810AB87-A0A4-5D50-88CD-D0AF30A538DA}"/>
                </a:ext>
              </a:extLst>
            </p:cNvPr>
            <p:cNvCxnSpPr>
              <a:cxnSpLocks/>
              <a:stCxn id="8" idx="1"/>
              <a:endCxn id="4" idx="1"/>
            </p:cNvCxnSpPr>
            <p:nvPr/>
          </p:nvCxnSpPr>
          <p:spPr>
            <a:xfrm rot="10800000">
              <a:off x="1433792" y="2833068"/>
              <a:ext cx="1" cy="1932168"/>
            </a:xfrm>
            <a:prstGeom prst="bentConnector3">
              <a:avLst>
                <a:gd name="adj1" fmla="val 22860100000"/>
              </a:avLst>
            </a:prstGeom>
            <a:ln>
              <a:solidFill>
                <a:srgbClr val="63307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FCB4CED3-22BE-F88A-68F3-5CF72385F22F}"/>
                </a:ext>
              </a:extLst>
            </p:cNvPr>
            <p:cNvCxnSpPr>
              <a:cxnSpLocks/>
              <a:stCxn id="3" idx="3"/>
              <a:endCxn id="7" idx="1"/>
            </p:cNvCxnSpPr>
            <p:nvPr/>
          </p:nvCxnSpPr>
          <p:spPr>
            <a:xfrm>
              <a:off x="971584" y="3374981"/>
              <a:ext cx="462207" cy="410221"/>
            </a:xfrm>
            <a:prstGeom prst="line">
              <a:avLst/>
            </a:prstGeom>
            <a:ln>
              <a:solidFill>
                <a:srgbClr val="633075"/>
              </a:solidFill>
              <a:tailEnd type="oval"/>
            </a:ln>
          </p:spPr>
          <p:style>
            <a:lnRef idx="1">
              <a:schemeClr val="accent1"/>
            </a:lnRef>
            <a:fillRef idx="0">
              <a:schemeClr val="accent1"/>
            </a:fillRef>
            <a:effectRef idx="0">
              <a:schemeClr val="accent1"/>
            </a:effectRef>
            <a:fontRef idx="minor">
              <a:schemeClr val="tx1"/>
            </a:fontRef>
          </p:style>
        </p:cxnSp>
      </p:grpSp>
      <p:sp>
        <p:nvSpPr>
          <p:cNvPr id="31" name="Rettangolo 30">
            <a:extLst>
              <a:ext uri="{FF2B5EF4-FFF2-40B4-BE49-F238E27FC236}">
                <a16:creationId xmlns:a16="http://schemas.microsoft.com/office/drawing/2014/main" id="{93D49E41-D109-898B-B6F5-688996562FA4}"/>
              </a:ext>
            </a:extLst>
          </p:cNvPr>
          <p:cNvSpPr/>
          <p:nvPr/>
        </p:nvSpPr>
        <p:spPr>
          <a:xfrm>
            <a:off x="0" y="1727617"/>
            <a:ext cx="6021728" cy="607369"/>
          </a:xfrm>
          <a:prstGeom prst="rect">
            <a:avLst/>
          </a:prstGeom>
          <a:solidFill>
            <a:srgbClr val="633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Metabolic changes- insulin resistance</a:t>
            </a:r>
          </a:p>
        </p:txBody>
      </p:sp>
      <p:sp>
        <p:nvSpPr>
          <p:cNvPr id="15" name="Rettangolo 14"/>
          <p:cNvSpPr/>
          <p:nvPr/>
        </p:nvSpPr>
        <p:spPr>
          <a:xfrm>
            <a:off x="233914" y="5947819"/>
            <a:ext cx="11780881" cy="738664"/>
          </a:xfrm>
          <a:prstGeom prst="rect">
            <a:avLst/>
          </a:prstGeom>
        </p:spPr>
        <p:txBody>
          <a:bodyPr wrap="square">
            <a:spAutoFit/>
          </a:bodyPr>
          <a:lstStyle/>
          <a:p>
            <a:pPr lvl="0" algn="r" defTabSz="457200" fontAlgn="base">
              <a:spcBef>
                <a:spcPct val="0"/>
              </a:spcBef>
              <a:spcAft>
                <a:spcPct val="0"/>
              </a:spcAft>
              <a:defRPr/>
            </a:pPr>
            <a:r>
              <a:rPr lang="en-US" altLang="it-IT" sz="1400" b="1" dirty="0">
                <a:solidFill>
                  <a:srgbClr val="909090"/>
                </a:solidFill>
                <a:latin typeface="Arial Narrow" panose="020B0606020202030204" pitchFamily="34" charset="0"/>
                <a:cs typeface="Arial" panose="020B0604020202020204" pitchFamily="34" charset="0"/>
              </a:rPr>
              <a:t>Codner, E.; Escobar-</a:t>
            </a:r>
            <a:r>
              <a:rPr lang="en-US" altLang="it-IT" sz="1400" b="1" dirty="0" err="1">
                <a:solidFill>
                  <a:srgbClr val="909090"/>
                </a:solidFill>
                <a:latin typeface="Arial Narrow" panose="020B0606020202030204" pitchFamily="34" charset="0"/>
                <a:cs typeface="Arial" panose="020B0604020202020204" pitchFamily="34" charset="0"/>
              </a:rPr>
              <a:t>Morreale</a:t>
            </a:r>
            <a:r>
              <a:rPr lang="en-US" altLang="it-IT" sz="1400" b="1" dirty="0">
                <a:solidFill>
                  <a:srgbClr val="909090"/>
                </a:solidFill>
                <a:latin typeface="Arial Narrow" panose="020B0606020202030204" pitchFamily="34" charset="0"/>
                <a:cs typeface="Arial" panose="020B0604020202020204" pitchFamily="34" charset="0"/>
              </a:rPr>
              <a:t>, H.F.  </a:t>
            </a:r>
            <a:r>
              <a:rPr lang="en-US" altLang="it-IT" sz="1400" i="1" dirty="0">
                <a:solidFill>
                  <a:srgbClr val="909090"/>
                </a:solidFill>
                <a:latin typeface="Arial Narrow" panose="020B0606020202030204" pitchFamily="34" charset="0"/>
                <a:cs typeface="Arial" panose="020B0604020202020204" pitchFamily="34" charset="0"/>
              </a:rPr>
              <a:t>2007, Hyperandrogenism and Polycystic Ovary Syndrome in Women with Type 1 Diabetes Mellitus.</a:t>
            </a:r>
          </a:p>
          <a:p>
            <a:pPr lvl="0" algn="r" defTabSz="457200" fontAlgn="base">
              <a:spcBef>
                <a:spcPct val="0"/>
              </a:spcBef>
              <a:spcAft>
                <a:spcPct val="0"/>
              </a:spcAft>
              <a:defRPr/>
            </a:pPr>
            <a:r>
              <a:rPr lang="en-US" altLang="it-IT" sz="1400" i="1" dirty="0">
                <a:solidFill>
                  <a:srgbClr val="909090"/>
                </a:solidFill>
                <a:latin typeface="Arial Narrow" panose="020B0606020202030204" pitchFamily="34" charset="0"/>
                <a:cs typeface="Arial" panose="020B0604020202020204" pitchFamily="34" charset="0"/>
              </a:rPr>
              <a:t>J. </a:t>
            </a:r>
            <a:r>
              <a:rPr lang="en-US" altLang="it-IT" sz="1400" i="1" dirty="0" err="1">
                <a:solidFill>
                  <a:srgbClr val="909090"/>
                </a:solidFill>
                <a:latin typeface="Arial Narrow" panose="020B0606020202030204" pitchFamily="34" charset="0"/>
                <a:cs typeface="Arial" panose="020B0604020202020204" pitchFamily="34" charset="0"/>
              </a:rPr>
              <a:t>Clin</a:t>
            </a:r>
            <a:r>
              <a:rPr lang="en-US" altLang="it-IT" sz="1400" i="1" dirty="0">
                <a:solidFill>
                  <a:srgbClr val="909090"/>
                </a:solidFill>
                <a:latin typeface="Arial Narrow" panose="020B0606020202030204" pitchFamily="34" charset="0"/>
                <a:cs typeface="Arial" panose="020B0604020202020204" pitchFamily="34" charset="0"/>
              </a:rPr>
              <a:t>. </a:t>
            </a:r>
            <a:r>
              <a:rPr lang="en-US" altLang="it-IT" sz="1400" i="1" dirty="0" err="1">
                <a:solidFill>
                  <a:srgbClr val="909090"/>
                </a:solidFill>
                <a:latin typeface="Arial Narrow" panose="020B0606020202030204" pitchFamily="34" charset="0"/>
                <a:cs typeface="Arial" panose="020B0604020202020204" pitchFamily="34" charset="0"/>
              </a:rPr>
              <a:t>Endocrinol</a:t>
            </a:r>
            <a:r>
              <a:rPr lang="en-US" altLang="it-IT" sz="1400" i="1" dirty="0">
                <a:solidFill>
                  <a:srgbClr val="909090"/>
                </a:solidFill>
                <a:latin typeface="Arial Narrow" panose="020B0606020202030204" pitchFamily="34" charset="0"/>
                <a:cs typeface="Arial" panose="020B0604020202020204" pitchFamily="34" charset="0"/>
              </a:rPr>
              <a:t>. 92,1209-1216</a:t>
            </a:r>
          </a:p>
          <a:p>
            <a:pPr lvl="0" algn="r" defTabSz="457200" fontAlgn="base">
              <a:spcBef>
                <a:spcPct val="0"/>
              </a:spcBef>
              <a:spcAft>
                <a:spcPct val="0"/>
              </a:spcAft>
              <a:defRPr/>
            </a:pPr>
            <a:r>
              <a:rPr lang="en-US" altLang="it-IT" sz="1400" b="1" dirty="0">
                <a:solidFill>
                  <a:srgbClr val="909090"/>
                </a:solidFill>
                <a:latin typeface="Arial Narrow" panose="020B0606020202030204" pitchFamily="34" charset="0"/>
                <a:cs typeface="Arial" panose="020B0604020202020204" pitchFamily="34" charset="0"/>
              </a:rPr>
              <a:t>.</a:t>
            </a:r>
            <a:r>
              <a:rPr lang="en-US" altLang="it-IT" sz="1400" b="1" dirty="0" err="1">
                <a:solidFill>
                  <a:srgbClr val="909090"/>
                </a:solidFill>
                <a:latin typeface="Arial Narrow" panose="020B0606020202030204" pitchFamily="34" charset="0"/>
                <a:cs typeface="Arial" panose="020B0604020202020204" pitchFamily="34" charset="0"/>
              </a:rPr>
              <a:t>Moustakli</a:t>
            </a:r>
            <a:r>
              <a:rPr lang="en-US" altLang="it-IT" sz="1400" b="1" dirty="0">
                <a:solidFill>
                  <a:srgbClr val="909090"/>
                </a:solidFill>
                <a:latin typeface="Arial Narrow" panose="020B0606020202030204" pitchFamily="34" charset="0"/>
                <a:cs typeface="Arial" panose="020B0604020202020204" pitchFamily="34" charset="0"/>
              </a:rPr>
              <a:t>, E.; </a:t>
            </a:r>
            <a:r>
              <a:rPr lang="en-US" altLang="it-IT" sz="1400" b="1" dirty="0" err="1">
                <a:solidFill>
                  <a:srgbClr val="909090"/>
                </a:solidFill>
                <a:latin typeface="Arial Narrow" panose="020B0606020202030204" pitchFamily="34" charset="0"/>
                <a:cs typeface="Arial" panose="020B0604020202020204" pitchFamily="34" charset="0"/>
              </a:rPr>
              <a:t>Zikopoulos</a:t>
            </a:r>
            <a:r>
              <a:rPr lang="en-US" altLang="it-IT" sz="1400" b="1" dirty="0">
                <a:solidFill>
                  <a:srgbClr val="909090"/>
                </a:solidFill>
                <a:latin typeface="Arial Narrow" panose="020B0606020202030204" pitchFamily="34" charset="0"/>
                <a:cs typeface="Arial" panose="020B0604020202020204" pitchFamily="34" charset="0"/>
              </a:rPr>
              <a:t>, A, et al.</a:t>
            </a:r>
            <a:r>
              <a:rPr lang="en-US" altLang="it-IT" sz="1400" i="1" dirty="0">
                <a:solidFill>
                  <a:srgbClr val="909090"/>
                </a:solidFill>
                <a:latin typeface="Arial Narrow" panose="020B0606020202030204" pitchFamily="34" charset="0"/>
                <a:cs typeface="Arial" panose="020B0604020202020204" pitchFamily="34" charset="0"/>
              </a:rPr>
              <a:t> Evolution of Minimally Invasive </a:t>
            </a:r>
            <a:r>
              <a:rPr lang="en-US" altLang="it-IT" sz="1400" i="1" dirty="0" err="1">
                <a:solidFill>
                  <a:srgbClr val="909090"/>
                </a:solidFill>
                <a:latin typeface="Arial Narrow" panose="020B0606020202030204" pitchFamily="34" charset="0"/>
                <a:cs typeface="Arial" panose="020B0604020202020204" pitchFamily="34" charset="0"/>
              </a:rPr>
              <a:t>andNon</a:t>
            </a:r>
            <a:r>
              <a:rPr lang="en-US" altLang="it-IT" sz="1400" i="1" dirty="0">
                <a:solidFill>
                  <a:srgbClr val="909090"/>
                </a:solidFill>
                <a:latin typeface="Arial Narrow" panose="020B0606020202030204" pitchFamily="34" charset="0"/>
                <a:cs typeface="Arial" panose="020B0604020202020204" pitchFamily="34" charset="0"/>
              </a:rPr>
              <a:t>-Invasive Preimplantation Genetic Testing: An Overview. J. </a:t>
            </a:r>
            <a:r>
              <a:rPr lang="en-US" altLang="it-IT" sz="1400" i="1" dirty="0" err="1">
                <a:solidFill>
                  <a:srgbClr val="909090"/>
                </a:solidFill>
                <a:latin typeface="Arial Narrow" panose="020B0606020202030204" pitchFamily="34" charset="0"/>
                <a:cs typeface="Arial" panose="020B0604020202020204" pitchFamily="34" charset="0"/>
              </a:rPr>
              <a:t>Clin</a:t>
            </a:r>
            <a:r>
              <a:rPr lang="en-US" altLang="it-IT" sz="1400" i="1" dirty="0">
                <a:solidFill>
                  <a:srgbClr val="909090"/>
                </a:solidFill>
                <a:latin typeface="Arial Narrow" panose="020B0606020202030204" pitchFamily="34" charset="0"/>
                <a:cs typeface="Arial" panose="020B0604020202020204" pitchFamily="34" charset="0"/>
              </a:rPr>
              <a:t>. Med. 2024, 13, 2160.</a:t>
            </a:r>
          </a:p>
        </p:txBody>
      </p:sp>
    </p:spTree>
    <p:extLst>
      <p:ext uri="{BB962C8B-B14F-4D97-AF65-F5344CB8AC3E}">
        <p14:creationId xmlns:p14="http://schemas.microsoft.com/office/powerpoint/2010/main" val="36417527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DC0BFB2-6D4E-8491-6752-CFE0C4701522}"/>
              </a:ext>
            </a:extLst>
          </p:cNvPr>
          <p:cNvSpPr>
            <a:spLocks noChangeArrowheads="1"/>
          </p:cNvSpPr>
          <p:nvPr/>
        </p:nvSpPr>
        <p:spPr bwMode="auto">
          <a:xfrm>
            <a:off x="2180492" y="158365"/>
            <a:ext cx="9732821" cy="954107"/>
          </a:xfrm>
          <a:prstGeom prst="rect">
            <a:avLst/>
          </a:prstGeom>
          <a:noFill/>
          <a:ln w="9525">
            <a:noFill/>
            <a:miter lim="800000"/>
            <a:headEnd/>
            <a:tailEnd/>
          </a:ln>
        </p:spPr>
        <p:txBody>
          <a:bodyPr wrap="square" lIns="216000" rIns="288000">
            <a:spAutoFit/>
          </a:bodyPr>
          <a:lstStyle/>
          <a:p>
            <a:pPr marL="457200" marR="0" lvl="1" indent="0" algn="r" defTabSz="457200" rtl="0" eaLnBrk="1" fontAlgn="base" latinLnBrk="0" hangingPunct="1">
              <a:lnSpc>
                <a:spcPct val="100000"/>
              </a:lnSpc>
              <a:spcBef>
                <a:spcPct val="0"/>
              </a:spcBef>
              <a:spcAft>
                <a:spcPct val="0"/>
              </a:spcAft>
              <a:buClrTx/>
              <a:buSzTx/>
              <a:buFontTx/>
              <a:buNone/>
              <a:tabLst/>
              <a:defRPr/>
            </a:pPr>
            <a:r>
              <a:rPr kumimoji="0" lang="en-US" altLang="it-IT" sz="28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rPr>
              <a:t>Infertility and bariatric surgery: relationship</a:t>
            </a:r>
          </a:p>
          <a:p>
            <a:pPr marL="457200" marR="0" lvl="1" indent="0" algn="r" defTabSz="457200" rtl="0" eaLnBrk="1" fontAlgn="base" latinLnBrk="0" hangingPunct="1">
              <a:lnSpc>
                <a:spcPct val="100000"/>
              </a:lnSpc>
              <a:spcBef>
                <a:spcPct val="0"/>
              </a:spcBef>
              <a:spcAft>
                <a:spcPct val="0"/>
              </a:spcAft>
              <a:buClrTx/>
              <a:buSzTx/>
              <a:buFontTx/>
              <a:buNone/>
              <a:tabLst/>
              <a:defRPr/>
            </a:pPr>
            <a:endParaRPr kumimoji="0" lang="it-IT" altLang="it-IT" sz="2800" b="0" i="0" u="none" strike="noStrike" kern="1200" cap="none" spc="0" normalizeH="0" baseline="0" noProof="0" dirty="0">
              <a:ln>
                <a:noFill/>
              </a:ln>
              <a:solidFill>
                <a:srgbClr val="633075"/>
              </a:solidFill>
              <a:effectLst/>
              <a:uLnTx/>
              <a:uFillTx/>
              <a:latin typeface="Arial Narrow" pitchFamily="34" charset="0"/>
              <a:ea typeface="+mn-ea"/>
              <a:cs typeface="Helvetica" pitchFamily="34" charset="0"/>
            </a:endParaRPr>
          </a:p>
        </p:txBody>
      </p:sp>
      <p:pic>
        <p:nvPicPr>
          <p:cNvPr id="19" name="Elemento grafico 18" descr="Informazioni con riempimento a tinta unita">
            <a:extLst>
              <a:ext uri="{FF2B5EF4-FFF2-40B4-BE49-F238E27FC236}">
                <a16:creationId xmlns:a16="http://schemas.microsoft.com/office/drawing/2014/main" id="{8ED032DD-43C4-DEF6-5A17-7D9041080D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77215" y="3047"/>
            <a:ext cx="866888" cy="866888"/>
          </a:xfrm>
          <a:prstGeom prst="rect">
            <a:avLst/>
          </a:prstGeom>
        </p:spPr>
      </p:pic>
      <p:sp>
        <p:nvSpPr>
          <p:cNvPr id="11" name="Rettangolo 10">
            <a:extLst>
              <a:ext uri="{FF2B5EF4-FFF2-40B4-BE49-F238E27FC236}">
                <a16:creationId xmlns:a16="http://schemas.microsoft.com/office/drawing/2014/main" id="{FC16D063-F74F-4252-85FF-07225AC975CA}"/>
              </a:ext>
            </a:extLst>
          </p:cNvPr>
          <p:cNvSpPr/>
          <p:nvPr/>
        </p:nvSpPr>
        <p:spPr>
          <a:xfrm>
            <a:off x="0" y="862330"/>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ttangolo 11">
            <a:extLst>
              <a:ext uri="{FF2B5EF4-FFF2-40B4-BE49-F238E27FC236}">
                <a16:creationId xmlns:a16="http://schemas.microsoft.com/office/drawing/2014/main" id="{FC16D063-F74F-4252-85FF-07225AC975CA}"/>
              </a:ext>
            </a:extLst>
          </p:cNvPr>
          <p:cNvSpPr/>
          <p:nvPr/>
        </p:nvSpPr>
        <p:spPr>
          <a:xfrm>
            <a:off x="0" y="6589403"/>
            <a:ext cx="12209879" cy="108000"/>
          </a:xfrm>
          <a:prstGeom prst="rect">
            <a:avLst/>
          </a:prstGeom>
          <a:solidFill>
            <a:srgbClr val="BC2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Immagine 5"/>
          <p:cNvPicPr>
            <a:picLocks noChangeAspect="1"/>
          </p:cNvPicPr>
          <p:nvPr/>
        </p:nvPicPr>
        <p:blipFill>
          <a:blip r:embed="rId5"/>
          <a:stretch>
            <a:fillRect/>
          </a:stretch>
        </p:blipFill>
        <p:spPr>
          <a:xfrm>
            <a:off x="1372922" y="1032329"/>
            <a:ext cx="5020313" cy="2778380"/>
          </a:xfrm>
          <a:prstGeom prst="rect">
            <a:avLst/>
          </a:prstGeom>
        </p:spPr>
      </p:pic>
      <p:pic>
        <p:nvPicPr>
          <p:cNvPr id="7" name="Immagine 6"/>
          <p:cNvPicPr>
            <a:picLocks noChangeAspect="1"/>
          </p:cNvPicPr>
          <p:nvPr/>
        </p:nvPicPr>
        <p:blipFill>
          <a:blip r:embed="rId6"/>
          <a:stretch>
            <a:fillRect/>
          </a:stretch>
        </p:blipFill>
        <p:spPr>
          <a:xfrm>
            <a:off x="6564144" y="1787979"/>
            <a:ext cx="5089152" cy="2872148"/>
          </a:xfrm>
          <a:prstGeom prst="rect">
            <a:avLst/>
          </a:prstGeom>
        </p:spPr>
      </p:pic>
      <p:pic>
        <p:nvPicPr>
          <p:cNvPr id="8" name="Immagine 7"/>
          <p:cNvPicPr>
            <a:picLocks noChangeAspect="1"/>
          </p:cNvPicPr>
          <p:nvPr/>
        </p:nvPicPr>
        <p:blipFill>
          <a:blip r:embed="rId7"/>
          <a:stretch>
            <a:fillRect/>
          </a:stretch>
        </p:blipFill>
        <p:spPr>
          <a:xfrm>
            <a:off x="277215" y="3872708"/>
            <a:ext cx="5627678" cy="2690187"/>
          </a:xfrm>
          <a:prstGeom prst="rect">
            <a:avLst/>
          </a:prstGeom>
        </p:spPr>
      </p:pic>
      <p:sp>
        <p:nvSpPr>
          <p:cNvPr id="13" name="Rettangolo 12"/>
          <p:cNvSpPr/>
          <p:nvPr/>
        </p:nvSpPr>
        <p:spPr>
          <a:xfrm>
            <a:off x="5913120" y="5365095"/>
            <a:ext cx="6096000" cy="923330"/>
          </a:xfrm>
          <a:prstGeom prst="rect">
            <a:avLst/>
          </a:prstGeom>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it-IT" sz="18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Charalampos </a:t>
            </a:r>
            <a:r>
              <a:rPr kumimoji="0" lang="en-US" altLang="it-IT" sz="1800" b="1" i="0" u="none" strike="noStrike" kern="1200" cap="none" spc="0" normalizeH="0" baseline="0" noProof="0" dirty="0" err="1">
                <a:ln>
                  <a:noFill/>
                </a:ln>
                <a:solidFill>
                  <a:srgbClr val="909090"/>
                </a:solidFill>
                <a:effectLst/>
                <a:uLnTx/>
                <a:uFillTx/>
                <a:latin typeface="Arial Narrow" panose="020B0606020202030204" pitchFamily="34" charset="0"/>
                <a:ea typeface="+mn-ea"/>
                <a:cs typeface="Arial" panose="020B0604020202020204" pitchFamily="34" charset="0"/>
              </a:rPr>
              <a:t>Voros</a:t>
            </a:r>
            <a:r>
              <a:rPr kumimoji="0" lang="en-US" altLang="it-IT" sz="1800" b="1" i="0"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 et al </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it-IT" sz="1800" b="0" i="1" u="none" strike="noStrike" kern="1200" cap="none" spc="0" normalizeH="0" baseline="0" noProof="0" dirty="0">
                <a:ln>
                  <a:noFill/>
                </a:ln>
                <a:solidFill>
                  <a:srgbClr val="909090"/>
                </a:solidFill>
                <a:effectLst/>
                <a:uLnTx/>
                <a:uFillTx/>
                <a:latin typeface="Arial Narrow" panose="020B0606020202030204" pitchFamily="34" charset="0"/>
                <a:ea typeface="+mn-ea"/>
                <a:cs typeface="Arial" panose="020B0604020202020204" pitchFamily="34" charset="0"/>
              </a:rPr>
              <a:t>2025, The Relationship Between Obesity, Bariatric Surgery, and Infertility: A Systematic Review Life, 15,758</a:t>
            </a:r>
          </a:p>
        </p:txBody>
      </p:sp>
      <p:sp>
        <p:nvSpPr>
          <p:cNvPr id="5" name="Rettangolo 4">
            <a:extLst>
              <a:ext uri="{FF2B5EF4-FFF2-40B4-BE49-F238E27FC236}">
                <a16:creationId xmlns:a16="http://schemas.microsoft.com/office/drawing/2014/main" id="{60EBABCB-F283-5DE4-E109-643CC36F87AB}"/>
              </a:ext>
            </a:extLst>
          </p:cNvPr>
          <p:cNvSpPr/>
          <p:nvPr/>
        </p:nvSpPr>
        <p:spPr>
          <a:xfrm>
            <a:off x="17879" y="1599640"/>
            <a:ext cx="12192000" cy="637279"/>
          </a:xfrm>
          <a:prstGeom prst="rect">
            <a:avLst/>
          </a:prstGeom>
          <a:solidFill>
            <a:srgbClr val="BC264B">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t>Across the included studies, bariatric surgery was consistently associated with significant</a:t>
            </a:r>
          </a:p>
          <a:p>
            <a:pPr algn="ctr"/>
            <a:r>
              <a:rPr lang="en-US" sz="2000" i="1" dirty="0"/>
              <a:t>improvements in ovulatory function, menstrual cycle regulation, and spontaneous conception rates</a:t>
            </a:r>
            <a:endParaRPr lang="it-IT" sz="2000" b="1" i="1" dirty="0"/>
          </a:p>
        </p:txBody>
      </p:sp>
      <p:sp>
        <p:nvSpPr>
          <p:cNvPr id="14" name="Rettangolo 13">
            <a:extLst>
              <a:ext uri="{FF2B5EF4-FFF2-40B4-BE49-F238E27FC236}">
                <a16:creationId xmlns:a16="http://schemas.microsoft.com/office/drawing/2014/main" id="{D809AD70-1C07-7491-C459-B9F4AF9289B5}"/>
              </a:ext>
            </a:extLst>
          </p:cNvPr>
          <p:cNvSpPr/>
          <p:nvPr/>
        </p:nvSpPr>
        <p:spPr>
          <a:xfrm>
            <a:off x="3828024" y="3536331"/>
            <a:ext cx="4652210" cy="230060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0B4C00B-7A5D-0E0C-12DA-A2B6FAF5BC43}"/>
              </a:ext>
            </a:extLst>
          </p:cNvPr>
          <p:cNvSpPr txBox="1"/>
          <p:nvPr/>
        </p:nvSpPr>
        <p:spPr>
          <a:xfrm>
            <a:off x="4009578" y="3560721"/>
            <a:ext cx="4748948" cy="2800767"/>
          </a:xfrm>
          <a:prstGeom prst="rect">
            <a:avLst/>
          </a:prstGeom>
          <a:noFill/>
        </p:spPr>
        <p:txBody>
          <a:bodyPr wrap="square" rtlCol="0">
            <a:spAutoFit/>
          </a:bodyPr>
          <a:lstStyle/>
          <a:p>
            <a:pPr marL="342900" indent="-342900">
              <a:buFont typeface="Wingdings" panose="05000000000000000000" pitchFamily="2" charset="2"/>
              <a:buChar char="§"/>
            </a:pPr>
            <a:r>
              <a:rPr lang="en-US" sz="2200" dirty="0"/>
              <a:t>improvements </a:t>
            </a:r>
            <a:r>
              <a:rPr lang="en-US" sz="2200" b="1" dirty="0"/>
              <a:t>in menstrual regularity and ovulatory function </a:t>
            </a:r>
            <a:r>
              <a:rPr lang="en-US" sz="2200" dirty="0"/>
              <a:t>after bariatric surgery. </a:t>
            </a:r>
          </a:p>
          <a:p>
            <a:endParaRPr lang="en-US" sz="2200" dirty="0"/>
          </a:p>
          <a:p>
            <a:pPr marL="342900" indent="-342900">
              <a:buFont typeface="Wingdings" panose="05000000000000000000" pitchFamily="2" charset="2"/>
              <a:buChar char="§"/>
            </a:pPr>
            <a:r>
              <a:rPr lang="en-US" sz="2200" b="1" dirty="0"/>
              <a:t>spontaneous conception within 12 to 24 months after surgery</a:t>
            </a:r>
            <a:endParaRPr lang="en-US" sz="2200" dirty="0"/>
          </a:p>
          <a:p>
            <a:pPr marL="342900" indent="-342900">
              <a:buFont typeface="Wingdings" panose="05000000000000000000" pitchFamily="2" charset="2"/>
              <a:buChar char="§"/>
            </a:pPr>
            <a:endParaRPr lang="en-US" sz="2200" dirty="0"/>
          </a:p>
          <a:p>
            <a:endParaRPr lang="en-US" sz="2200" dirty="0"/>
          </a:p>
        </p:txBody>
      </p:sp>
    </p:spTree>
    <p:extLst>
      <p:ext uri="{BB962C8B-B14F-4D97-AF65-F5344CB8AC3E}">
        <p14:creationId xmlns:p14="http://schemas.microsoft.com/office/powerpoint/2010/main" val="101972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a:extLst>
              <a:ext uri="{FF2B5EF4-FFF2-40B4-BE49-F238E27FC236}">
                <a16:creationId xmlns:a16="http://schemas.microsoft.com/office/drawing/2014/main" id="{C0D89C6A-D4AE-2F56-6E04-0590B83EF107}"/>
              </a:ext>
            </a:extLst>
          </p:cNvPr>
          <p:cNvPicPr>
            <a:picLocks noChangeAspect="1"/>
          </p:cNvPicPr>
          <p:nvPr/>
        </p:nvPicPr>
        <p:blipFill>
          <a:blip r:embed="rId3">
            <a:duotone>
              <a:schemeClr val="bg2">
                <a:shade val="45000"/>
                <a:satMod val="135000"/>
              </a:schemeClr>
              <a:prstClr val="white"/>
            </a:duotone>
          </a:blip>
          <a:stretch>
            <a:fillRect/>
          </a:stretch>
        </p:blipFill>
        <p:spPr>
          <a:xfrm>
            <a:off x="0" y="1111059"/>
            <a:ext cx="12192000" cy="4635881"/>
          </a:xfrm>
          <a:prstGeom prst="rect">
            <a:avLst/>
          </a:prstGeom>
        </p:spPr>
      </p:pic>
      <p:sp>
        <p:nvSpPr>
          <p:cNvPr id="3" name="Rettangolo 1">
            <a:extLst>
              <a:ext uri="{FF2B5EF4-FFF2-40B4-BE49-F238E27FC236}">
                <a16:creationId xmlns:a16="http://schemas.microsoft.com/office/drawing/2014/main" id="{839AE8C8-74FF-A9D3-25C7-75469303E77A}"/>
              </a:ext>
            </a:extLst>
          </p:cNvPr>
          <p:cNvSpPr>
            <a:spLocks noChangeArrowheads="1"/>
          </p:cNvSpPr>
          <p:nvPr/>
        </p:nvSpPr>
        <p:spPr bwMode="auto">
          <a:xfrm>
            <a:off x="144460" y="197833"/>
            <a:ext cx="12047540" cy="630942"/>
          </a:xfrm>
          <a:prstGeom prst="rect">
            <a:avLst/>
          </a:prstGeom>
          <a:noFill/>
          <a:ln w="9525">
            <a:noFill/>
            <a:miter lim="800000"/>
            <a:headEnd/>
            <a:tailEnd/>
          </a:ln>
        </p:spPr>
        <p:txBody>
          <a:bodyPr wrap="square" lIns="216000" rIns="288000">
            <a:spAutoFit/>
          </a:bodyPr>
          <a:lstStyle/>
          <a:p>
            <a:pPr lvl="1" algn="r" defTabSz="457200" fontAlgn="base">
              <a:spcBef>
                <a:spcPct val="0"/>
              </a:spcBef>
              <a:spcAft>
                <a:spcPct val="0"/>
              </a:spcAft>
              <a:defRPr/>
            </a:pPr>
            <a:r>
              <a:rPr lang="en-US" altLang="it-IT" sz="3500" dirty="0">
                <a:solidFill>
                  <a:srgbClr val="633075"/>
                </a:solidFill>
                <a:latin typeface="Arial Narrow" pitchFamily="34" charset="0"/>
                <a:cs typeface="Helvetica" pitchFamily="34" charset="0"/>
              </a:rPr>
              <a:t>Bariatic surgery: fertility outcomes</a:t>
            </a:r>
          </a:p>
        </p:txBody>
      </p:sp>
      <p:sp>
        <p:nvSpPr>
          <p:cNvPr id="22" name="Rettangolo 21">
            <a:extLst>
              <a:ext uri="{FF2B5EF4-FFF2-40B4-BE49-F238E27FC236}">
                <a16:creationId xmlns:a16="http://schemas.microsoft.com/office/drawing/2014/main" id="{FEC51A27-CE01-6954-BFB4-53379EEFF7B5}"/>
              </a:ext>
            </a:extLst>
          </p:cNvPr>
          <p:cNvSpPr/>
          <p:nvPr/>
        </p:nvSpPr>
        <p:spPr>
          <a:xfrm>
            <a:off x="6043783" y="1111059"/>
            <a:ext cx="6148217" cy="4426141"/>
          </a:xfrm>
          <a:prstGeom prst="rect">
            <a:avLst/>
          </a:prstGeom>
          <a:solidFill>
            <a:srgbClr val="E8AE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pPr marL="285750" lvl="0" indent="-285750" algn="r">
              <a:buClr>
                <a:srgbClr val="5A1361"/>
              </a:buClr>
              <a:buFont typeface="Arial" panose="020B0604020202020204" pitchFamily="34" charset="0"/>
              <a:buChar char="•"/>
            </a:pPr>
            <a:r>
              <a:rPr lang="en-US" dirty="0">
                <a:solidFill>
                  <a:schemeClr val="tx1">
                    <a:lumMod val="75000"/>
                    <a:lumOff val="25000"/>
                  </a:schemeClr>
                </a:solidFill>
              </a:rPr>
              <a:t>In PCOS populations, with several studies, such as </a:t>
            </a:r>
            <a:r>
              <a:rPr lang="en-US" b="1" dirty="0">
                <a:solidFill>
                  <a:schemeClr val="tx1">
                    <a:lumMod val="75000"/>
                    <a:lumOff val="25000"/>
                  </a:schemeClr>
                </a:solidFill>
              </a:rPr>
              <a:t>Eid</a:t>
            </a:r>
            <a:r>
              <a:rPr lang="en-US" dirty="0">
                <a:solidFill>
                  <a:schemeClr val="tx1">
                    <a:lumMod val="75000"/>
                    <a:lumOff val="25000"/>
                  </a:schemeClr>
                </a:solidFill>
              </a:rPr>
              <a:t> et al. (2014) and </a:t>
            </a:r>
            <a:r>
              <a:rPr lang="en-US" b="1" dirty="0">
                <a:solidFill>
                  <a:schemeClr val="tx1">
                    <a:lumMod val="75000"/>
                    <a:lumOff val="25000"/>
                  </a:schemeClr>
                </a:solidFill>
              </a:rPr>
              <a:t>Samarasinghe</a:t>
            </a:r>
            <a:r>
              <a:rPr lang="en-US" dirty="0">
                <a:solidFill>
                  <a:schemeClr val="tx1">
                    <a:lumMod val="75000"/>
                    <a:lumOff val="25000"/>
                  </a:schemeClr>
                </a:solidFill>
              </a:rPr>
              <a:t> et al. (2024), reporting </a:t>
            </a:r>
            <a:r>
              <a:rPr lang="en-US" sz="2000" b="1" dirty="0">
                <a:solidFill>
                  <a:schemeClr val="tx1">
                    <a:lumMod val="75000"/>
                    <a:lumOff val="25000"/>
                  </a:schemeClr>
                </a:solidFill>
              </a:rPr>
              <a:t>restored ovulatory function in 93% </a:t>
            </a:r>
            <a:r>
              <a:rPr lang="en-US" dirty="0">
                <a:solidFill>
                  <a:schemeClr val="tx1">
                    <a:lumMod val="75000"/>
                    <a:lumOff val="25000"/>
                  </a:schemeClr>
                </a:solidFill>
              </a:rPr>
              <a:t>of patients with menstrual irregularities  within six to twelve months post-surgery.</a:t>
            </a:r>
          </a:p>
          <a:p>
            <a:pPr lvl="0" algn="r"/>
            <a:endParaRPr lang="en-US" dirty="0">
              <a:solidFill>
                <a:schemeClr val="tx1">
                  <a:lumMod val="75000"/>
                  <a:lumOff val="25000"/>
                </a:schemeClr>
              </a:solidFill>
            </a:endParaRPr>
          </a:p>
          <a:p>
            <a:pPr marL="285750" lvl="0" indent="-285750" algn="r">
              <a:buClr>
                <a:srgbClr val="5A1361"/>
              </a:buClr>
              <a:buFont typeface="Arial" panose="020B0604020202020204" pitchFamily="34" charset="0"/>
              <a:buChar char="•"/>
            </a:pPr>
            <a:r>
              <a:rPr lang="en-US" dirty="0">
                <a:solidFill>
                  <a:schemeClr val="tx1">
                    <a:lumMod val="75000"/>
                    <a:lumOff val="25000"/>
                  </a:schemeClr>
                </a:solidFill>
              </a:rPr>
              <a:t>     </a:t>
            </a:r>
            <a:r>
              <a:rPr lang="en-US" b="1" dirty="0">
                <a:solidFill>
                  <a:schemeClr val="tx1">
                    <a:lumMod val="75000"/>
                    <a:lumOff val="25000"/>
                  </a:schemeClr>
                </a:solidFill>
              </a:rPr>
              <a:t>Jamal</a:t>
            </a:r>
            <a:r>
              <a:rPr lang="en-US" dirty="0">
                <a:solidFill>
                  <a:schemeClr val="tx1">
                    <a:lumMod val="75000"/>
                    <a:lumOff val="25000"/>
                  </a:schemeClr>
                </a:solidFill>
              </a:rPr>
              <a:t> et al. (2012) found that 82 % of patients      </a:t>
            </a:r>
          </a:p>
          <a:p>
            <a:pPr lvl="0" algn="r"/>
            <a:r>
              <a:rPr lang="en-US" dirty="0">
                <a:solidFill>
                  <a:schemeClr val="tx1">
                    <a:lumMod val="75000"/>
                    <a:lumOff val="25000"/>
                  </a:schemeClr>
                </a:solidFill>
              </a:rPr>
              <a:t>     experienced restored menstrual cycles and PCOS patients had a 100 % conception rate after RYGB</a:t>
            </a:r>
          </a:p>
          <a:p>
            <a:pPr lvl="0" algn="r"/>
            <a:endParaRPr lang="en-US" dirty="0">
              <a:solidFill>
                <a:schemeClr val="tx1">
                  <a:lumMod val="75000"/>
                  <a:lumOff val="25000"/>
                </a:schemeClr>
              </a:solidFill>
            </a:endParaRPr>
          </a:p>
          <a:p>
            <a:pPr marL="285750" lvl="0" indent="-285750" algn="r">
              <a:buClr>
                <a:srgbClr val="5A1361"/>
              </a:buClr>
              <a:buFont typeface="Arial" panose="020B0604020202020204" pitchFamily="34" charset="0"/>
              <a:buChar char="•"/>
            </a:pPr>
            <a:r>
              <a:rPr lang="en-US" b="1" dirty="0" err="1">
                <a:solidFill>
                  <a:schemeClr val="tx1">
                    <a:lumMod val="75000"/>
                    <a:lumOff val="25000"/>
                  </a:schemeClr>
                </a:solidFill>
              </a:rPr>
              <a:t>Musella</a:t>
            </a:r>
            <a:r>
              <a:rPr lang="en-US" b="1" dirty="0">
                <a:solidFill>
                  <a:schemeClr val="tx1">
                    <a:lumMod val="75000"/>
                    <a:lumOff val="25000"/>
                  </a:schemeClr>
                </a:solidFill>
              </a:rPr>
              <a:t> </a:t>
            </a:r>
            <a:r>
              <a:rPr lang="en-US" dirty="0">
                <a:solidFill>
                  <a:schemeClr val="tx1">
                    <a:lumMod val="75000"/>
                    <a:lumOff val="25000"/>
                  </a:schemeClr>
                </a:solidFill>
              </a:rPr>
              <a:t>et al. (2012) noted spontaneous</a:t>
            </a:r>
          </a:p>
          <a:p>
            <a:pPr lvl="0" algn="r"/>
            <a:r>
              <a:rPr lang="en-US" dirty="0">
                <a:solidFill>
                  <a:schemeClr val="tx1">
                    <a:lumMod val="75000"/>
                    <a:lumOff val="25000"/>
                  </a:schemeClr>
                </a:solidFill>
              </a:rPr>
              <a:t>pregnancy rates ranging from 62% to 100% in women who had previously experienced</a:t>
            </a:r>
          </a:p>
          <a:p>
            <a:pPr lvl="0" algn="r"/>
            <a:r>
              <a:rPr lang="en-US" dirty="0">
                <a:solidFill>
                  <a:schemeClr val="tx1">
                    <a:lumMod val="75000"/>
                    <a:lumOff val="25000"/>
                  </a:schemeClr>
                </a:solidFill>
              </a:rPr>
              <a:t>infertility.</a:t>
            </a:r>
            <a:r>
              <a:rPr lang="en-US" sz="2000" dirty="0">
                <a:solidFill>
                  <a:schemeClr val="tx1">
                    <a:lumMod val="75000"/>
                    <a:lumOff val="25000"/>
                  </a:schemeClr>
                </a:solidFill>
              </a:rPr>
              <a:t> </a:t>
            </a:r>
          </a:p>
        </p:txBody>
      </p:sp>
      <p:pic>
        <p:nvPicPr>
          <p:cNvPr id="2" name="Immagine 1">
            <a:extLst>
              <a:ext uri="{FF2B5EF4-FFF2-40B4-BE49-F238E27FC236}">
                <a16:creationId xmlns:a16="http://schemas.microsoft.com/office/drawing/2014/main" id="{D0252E8C-426D-7771-A34B-CE25EE94B566}"/>
              </a:ext>
            </a:extLst>
          </p:cNvPr>
          <p:cNvPicPr>
            <a:picLocks noChangeAspect="1"/>
          </p:cNvPicPr>
          <p:nvPr/>
        </p:nvPicPr>
        <p:blipFill rotWithShape="1">
          <a:blip r:embed="rId3"/>
          <a:srcRect l="16442" r="45768"/>
          <a:stretch/>
        </p:blipFill>
        <p:spPr>
          <a:xfrm>
            <a:off x="2004646" y="1111059"/>
            <a:ext cx="4607170" cy="4635881"/>
          </a:xfrm>
          <a:prstGeom prst="ellipse">
            <a:avLst/>
          </a:prstGeom>
        </p:spPr>
      </p:pic>
      <p:sp>
        <p:nvSpPr>
          <p:cNvPr id="5" name="Text Box 5">
            <a:extLst>
              <a:ext uri="{FF2B5EF4-FFF2-40B4-BE49-F238E27FC236}">
                <a16:creationId xmlns:a16="http://schemas.microsoft.com/office/drawing/2014/main" id="{CAEEC9C8-D6E2-05AD-75F4-B82ABC9A2DF3}"/>
              </a:ext>
            </a:extLst>
          </p:cNvPr>
          <p:cNvSpPr txBox="1">
            <a:spLocks noChangeArrowheads="1"/>
          </p:cNvSpPr>
          <p:nvPr/>
        </p:nvSpPr>
        <p:spPr bwMode="auto">
          <a:xfrm>
            <a:off x="0" y="5850000"/>
            <a:ext cx="121741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288000">
            <a:spAutoFit/>
          </a:bodyPr>
          <a:lstStyle/>
          <a:p>
            <a:pPr lvl="0" algn="r" defTabSz="457200" fontAlgn="base">
              <a:spcBef>
                <a:spcPct val="0"/>
              </a:spcBef>
              <a:spcAft>
                <a:spcPct val="0"/>
              </a:spcAft>
              <a:defRPr/>
            </a:pPr>
            <a:r>
              <a:rPr lang="en-US" altLang="it-IT" b="1" dirty="0">
                <a:solidFill>
                  <a:srgbClr val="909090"/>
                </a:solidFill>
                <a:latin typeface="Arial Narrow" panose="020B0606020202030204" pitchFamily="34" charset="0"/>
                <a:cs typeface="Arial" panose="020B0604020202020204" pitchFamily="34" charset="0"/>
              </a:rPr>
              <a:t>Charalampos </a:t>
            </a:r>
            <a:r>
              <a:rPr lang="en-US" altLang="it-IT" b="1" dirty="0" err="1">
                <a:solidFill>
                  <a:srgbClr val="909090"/>
                </a:solidFill>
                <a:latin typeface="Arial Narrow" panose="020B0606020202030204" pitchFamily="34" charset="0"/>
                <a:cs typeface="Arial" panose="020B0604020202020204" pitchFamily="34" charset="0"/>
              </a:rPr>
              <a:t>Voros</a:t>
            </a:r>
            <a:r>
              <a:rPr lang="en-US" altLang="it-IT" b="1" dirty="0">
                <a:solidFill>
                  <a:srgbClr val="909090"/>
                </a:solidFill>
                <a:latin typeface="Arial Narrow" panose="020B0606020202030204" pitchFamily="34" charset="0"/>
                <a:cs typeface="Arial" panose="020B0604020202020204" pitchFamily="34" charset="0"/>
              </a:rPr>
              <a:t>, et al </a:t>
            </a:r>
          </a:p>
          <a:p>
            <a:pPr lvl="0" algn="r" defTabSz="457200" fontAlgn="base">
              <a:spcBef>
                <a:spcPct val="0"/>
              </a:spcBef>
              <a:spcAft>
                <a:spcPct val="0"/>
              </a:spcAft>
              <a:defRPr/>
            </a:pPr>
            <a:r>
              <a:rPr lang="en-US" altLang="it-IT" i="1" dirty="0">
                <a:solidFill>
                  <a:srgbClr val="909090"/>
                </a:solidFill>
                <a:latin typeface="Arial Narrow" panose="020B0606020202030204" pitchFamily="34" charset="0"/>
                <a:cs typeface="Arial" panose="020B0604020202020204" pitchFamily="34" charset="0"/>
              </a:rPr>
              <a:t>2025, The Relationship Between Obesity, Bariatric Surgery, and Infertility: A Systematic Review Life, 15,758</a:t>
            </a:r>
          </a:p>
        </p:txBody>
      </p:sp>
    </p:spTree>
    <p:extLst>
      <p:ext uri="{BB962C8B-B14F-4D97-AF65-F5344CB8AC3E}">
        <p14:creationId xmlns:p14="http://schemas.microsoft.com/office/powerpoint/2010/main" val="9469770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10861</TotalTime>
  <Words>6165</Words>
  <Application>Microsoft Macintosh PowerPoint</Application>
  <PresentationFormat>Widescreen</PresentationFormat>
  <Paragraphs>418</Paragraphs>
  <Slides>35</Slides>
  <Notes>31</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35</vt:i4>
      </vt:variant>
    </vt:vector>
  </HeadingPairs>
  <TitlesOfParts>
    <vt:vector size="44" baseType="lpstr">
      <vt:lpstr>Arial</vt:lpstr>
      <vt:lpstr>Arial Narrow</vt:lpstr>
      <vt:lpstr>BlinkMacSystemFont</vt:lpstr>
      <vt:lpstr>Calibri</vt:lpstr>
      <vt:lpstr>Calibri Light</vt:lpstr>
      <vt:lpstr>URWPalladioL-Roma</vt:lpstr>
      <vt:lpstr>Wingdings</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Relazione</dc:title>
  <dc:creator>Lucia Melchiorre</dc:creator>
  <cp:lastModifiedBy>Beatrice D'Orazio</cp:lastModifiedBy>
  <cp:revision>221</cp:revision>
  <dcterms:created xsi:type="dcterms:W3CDTF">2022-11-03T11:34:49Z</dcterms:created>
  <dcterms:modified xsi:type="dcterms:W3CDTF">2025-09-25T19:38:06Z</dcterms:modified>
</cp:coreProperties>
</file>